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 Black"/>
      <p:bold r:id="rId36"/>
      <p:boldItalic r:id="rId37"/>
    </p:embeddedFont>
    <p:embeddedFont>
      <p:font typeface="Abril Fatface"/>
      <p:regular r:id="rId38"/>
    </p:embeddedFont>
    <p:embeddedFont>
      <p:font typeface="Titillium Web"/>
      <p:regular r:id="rId39"/>
      <p:bold r:id="rId40"/>
      <p:italic r:id="rId41"/>
      <p:boldItalic r:id="rId42"/>
    </p:embeddedFont>
    <p:embeddedFont>
      <p:font typeface="Fira Sans"/>
      <p:regular r:id="rId43"/>
      <p:bold r:id="rId44"/>
      <p:italic r:id="rId45"/>
      <p:boldItalic r:id="rId46"/>
    </p:embeddedFont>
    <p:embeddedFont>
      <p:font typeface="PT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CCD6AD-D20E-4176-B395-B348BA33EA1F}">
  <a:tblStyle styleId="{91CCD6AD-D20E-4176-B395-B348BA33EA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7A9E0DE-248F-4203-86AC-059E9A443A9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.fntdata"/><Relationship Id="rId42" Type="http://schemas.openxmlformats.org/officeDocument/2006/relationships/font" Target="fonts/TitilliumWeb-boldItalic.fntdata"/><Relationship Id="rId41" Type="http://schemas.openxmlformats.org/officeDocument/2006/relationships/font" Target="fonts/TitilliumWeb-italic.fntdata"/><Relationship Id="rId44" Type="http://schemas.openxmlformats.org/officeDocument/2006/relationships/font" Target="fonts/FiraSans-bold.fntdata"/><Relationship Id="rId43" Type="http://schemas.openxmlformats.org/officeDocument/2006/relationships/font" Target="fonts/FiraSans-regular.fntdata"/><Relationship Id="rId46" Type="http://schemas.openxmlformats.org/officeDocument/2006/relationships/font" Target="fonts/FiraSans-boldItalic.fntdata"/><Relationship Id="rId45" Type="http://schemas.openxmlformats.org/officeDocument/2006/relationships/font" Target="fonts/Fira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TSans-bold.fntdata"/><Relationship Id="rId47" Type="http://schemas.openxmlformats.org/officeDocument/2006/relationships/font" Target="fonts/PTSans-regular.fntdata"/><Relationship Id="rId49" Type="http://schemas.openxmlformats.org/officeDocument/2006/relationships/font" Target="fonts/PT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TitilliumWeb-regular.fntdata"/><Relationship Id="rId38" Type="http://schemas.openxmlformats.org/officeDocument/2006/relationships/font" Target="fonts/AbrilFatfac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PT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f93359c2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f93359c2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32732efe7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f32732efe7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32732efe7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f32732efe7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f32732efe7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f32732efe7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ff79bff1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7ff79bff1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32732efe7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f32732efe7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f32732efe7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f32732efe7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2f30b7c1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f2f30b7c1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f32732efe7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f32732efe7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32732efe7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32732efe7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6f93359c2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6f93359c2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32732ef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32732ef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Tanya, this is the more simple script for the intro, easier for u to speak:  The problem such that the Traditional methods of galaxy classification relied heavily on observation through telescopes, process not only time-consuming but also high computationally require. These tasks are challenging for human perception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 address these challenges, we utilize deep convolutional neural net analyze and enhance the classification process with 3 models…..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fe071f366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6fe071f366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f32732efe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f32732efe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f32732efe7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f32732efe7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f32732efe7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f32732efe7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d0358194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d0358194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7ff79bff1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7ff79bff1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fe071f3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6fe071f3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07784270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d0778427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6f973faa1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6f973faa18_2_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6fe071f366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6fe071f366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f973faa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f973faa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when u talk about the workflow, make sure mention each part in the small script as well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f93359c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6f93359c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32732efe7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32732efe7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 the noise that exist in the dataset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f34ca10f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f34ca10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32732efe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f32732efe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f93359c2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6f93359c2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32732efe7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32732efe7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" name="Google Shape;101;p11"/>
          <p:cNvSpPr txBox="1"/>
          <p:nvPr>
            <p:ph idx="2" type="title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" name="Google Shape;103;p11"/>
          <p:cNvSpPr txBox="1"/>
          <p:nvPr>
            <p:ph idx="3" type="title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idx="4" type="subTitle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5" type="title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6" type="subTitle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0" name="Google Shape;110;p12"/>
          <p:cNvSpPr txBox="1"/>
          <p:nvPr>
            <p:ph idx="2" type="title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" type="subTitle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3" type="title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4" type="subTitle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5" type="title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5" name="Google Shape;115;p12"/>
          <p:cNvSpPr txBox="1"/>
          <p:nvPr>
            <p:ph idx="6" type="subTitle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2198550" y="2632625"/>
            <a:ext cx="4746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13"/>
          <p:cNvSpPr txBox="1"/>
          <p:nvPr>
            <p:ph idx="2" type="title"/>
          </p:nvPr>
        </p:nvSpPr>
        <p:spPr>
          <a:xfrm>
            <a:off x="3571250" y="1198900"/>
            <a:ext cx="20016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0" name="Google Shape;120;p13"/>
          <p:cNvSpPr txBox="1"/>
          <p:nvPr>
            <p:ph idx="1" type="subTitle"/>
          </p:nvPr>
        </p:nvSpPr>
        <p:spPr>
          <a:xfrm>
            <a:off x="2198550" y="3458301"/>
            <a:ext cx="4746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2" type="title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" type="subTitle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3" type="title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4" type="subTitle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5" type="title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6" type="subTitle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7" type="title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8" type="subTitle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2" type="title"/>
          </p:nvPr>
        </p:nvSpPr>
        <p:spPr>
          <a:xfrm>
            <a:off x="1503450" y="4094375"/>
            <a:ext cx="224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1503463" y="1962125"/>
            <a:ext cx="22413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3" type="title"/>
          </p:nvPr>
        </p:nvSpPr>
        <p:spPr>
          <a:xfrm>
            <a:off x="5399175" y="4094375"/>
            <a:ext cx="224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4" type="subTitle"/>
          </p:nvPr>
        </p:nvSpPr>
        <p:spPr>
          <a:xfrm>
            <a:off x="5399187" y="1962125"/>
            <a:ext cx="22413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713250" y="1552250"/>
            <a:ext cx="36228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18"/>
          <p:cNvSpPr txBox="1"/>
          <p:nvPr>
            <p:ph idx="2" type="body"/>
          </p:nvPr>
        </p:nvSpPr>
        <p:spPr>
          <a:xfrm>
            <a:off x="4807851" y="1552250"/>
            <a:ext cx="36228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1491000" y="1552250"/>
            <a:ext cx="61620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980750" y="2993600"/>
            <a:ext cx="71823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2075838" y="4076675"/>
            <a:ext cx="4992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2075850" y="2887963"/>
            <a:ext cx="4992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5209025" y="973525"/>
            <a:ext cx="2347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1083150" y="1465800"/>
            <a:ext cx="26172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2" type="title"/>
          </p:nvPr>
        </p:nvSpPr>
        <p:spPr>
          <a:xfrm>
            <a:off x="810038" y="1594650"/>
            <a:ext cx="2451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810038" y="2108850"/>
            <a:ext cx="2451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3" type="title"/>
          </p:nvPr>
        </p:nvSpPr>
        <p:spPr>
          <a:xfrm>
            <a:off x="3346170" y="1594650"/>
            <a:ext cx="2451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4" type="subTitle"/>
          </p:nvPr>
        </p:nvSpPr>
        <p:spPr>
          <a:xfrm>
            <a:off x="3346175" y="2108850"/>
            <a:ext cx="2451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5" type="title"/>
          </p:nvPr>
        </p:nvSpPr>
        <p:spPr>
          <a:xfrm>
            <a:off x="5882302" y="1594650"/>
            <a:ext cx="2451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6" type="subTitle"/>
          </p:nvPr>
        </p:nvSpPr>
        <p:spPr>
          <a:xfrm>
            <a:off x="5882313" y="2108850"/>
            <a:ext cx="2451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1227500" y="2886600"/>
            <a:ext cx="4474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2" name="Google Shape;182;p26"/>
          <p:cNvSpPr txBox="1"/>
          <p:nvPr>
            <p:ph idx="2" type="title"/>
          </p:nvPr>
        </p:nvSpPr>
        <p:spPr>
          <a:xfrm>
            <a:off x="1649900" y="1413900"/>
            <a:ext cx="14538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1227500" y="3764400"/>
            <a:ext cx="44748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title"/>
          </p:nvPr>
        </p:nvSpPr>
        <p:spPr>
          <a:xfrm>
            <a:off x="713225" y="1585075"/>
            <a:ext cx="1880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713225" y="2632462"/>
            <a:ext cx="1880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3" type="title"/>
          </p:nvPr>
        </p:nvSpPr>
        <p:spPr>
          <a:xfrm>
            <a:off x="2658853" y="1585075"/>
            <a:ext cx="1880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4" type="subTitle"/>
          </p:nvPr>
        </p:nvSpPr>
        <p:spPr>
          <a:xfrm>
            <a:off x="2658858" y="2632462"/>
            <a:ext cx="1880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5" type="title"/>
          </p:nvPr>
        </p:nvSpPr>
        <p:spPr>
          <a:xfrm>
            <a:off x="4604480" y="1585075"/>
            <a:ext cx="1880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6" type="subTitle"/>
          </p:nvPr>
        </p:nvSpPr>
        <p:spPr>
          <a:xfrm>
            <a:off x="4604492" y="2632462"/>
            <a:ext cx="1880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7" type="title"/>
          </p:nvPr>
        </p:nvSpPr>
        <p:spPr>
          <a:xfrm>
            <a:off x="6550108" y="1585075"/>
            <a:ext cx="1880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8" type="subTitle"/>
          </p:nvPr>
        </p:nvSpPr>
        <p:spPr>
          <a:xfrm>
            <a:off x="6550125" y="2632462"/>
            <a:ext cx="1880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2" type="title"/>
          </p:nvPr>
        </p:nvSpPr>
        <p:spPr>
          <a:xfrm>
            <a:off x="713225" y="2118475"/>
            <a:ext cx="2187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713225" y="2556476"/>
            <a:ext cx="2187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3" type="title"/>
          </p:nvPr>
        </p:nvSpPr>
        <p:spPr>
          <a:xfrm>
            <a:off x="4399625" y="2118475"/>
            <a:ext cx="2187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4" type="subTitle"/>
          </p:nvPr>
        </p:nvSpPr>
        <p:spPr>
          <a:xfrm>
            <a:off x="4399625" y="2556474"/>
            <a:ext cx="2187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5" type="title"/>
          </p:nvPr>
        </p:nvSpPr>
        <p:spPr>
          <a:xfrm>
            <a:off x="2556425" y="3537275"/>
            <a:ext cx="2187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6" type="subTitle"/>
          </p:nvPr>
        </p:nvSpPr>
        <p:spPr>
          <a:xfrm>
            <a:off x="2556425" y="3975274"/>
            <a:ext cx="21879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7" type="title"/>
          </p:nvPr>
        </p:nvSpPr>
        <p:spPr>
          <a:xfrm>
            <a:off x="6242825" y="3537275"/>
            <a:ext cx="2187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8" type="subTitle"/>
          </p:nvPr>
        </p:nvSpPr>
        <p:spPr>
          <a:xfrm>
            <a:off x="6242825" y="3975274"/>
            <a:ext cx="21879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9" type="title"/>
          </p:nvPr>
        </p:nvSpPr>
        <p:spPr>
          <a:xfrm>
            <a:off x="1473575" y="1343431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28"/>
          <p:cNvSpPr txBox="1"/>
          <p:nvPr>
            <p:ph idx="13" type="title"/>
          </p:nvPr>
        </p:nvSpPr>
        <p:spPr>
          <a:xfrm>
            <a:off x="5159975" y="1343431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8" name="Google Shape;208;p28"/>
          <p:cNvSpPr txBox="1"/>
          <p:nvPr>
            <p:ph idx="14" type="title"/>
          </p:nvPr>
        </p:nvSpPr>
        <p:spPr>
          <a:xfrm>
            <a:off x="3316775" y="2762231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9" name="Google Shape;209;p28"/>
          <p:cNvSpPr txBox="1"/>
          <p:nvPr>
            <p:ph idx="15" type="title"/>
          </p:nvPr>
        </p:nvSpPr>
        <p:spPr>
          <a:xfrm>
            <a:off x="7003175" y="2762231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765314" y="1668650"/>
            <a:ext cx="862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3" type="title"/>
          </p:nvPr>
        </p:nvSpPr>
        <p:spPr>
          <a:xfrm>
            <a:off x="1627612" y="1668650"/>
            <a:ext cx="2814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627612" y="2157875"/>
            <a:ext cx="281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4701438" y="1668650"/>
            <a:ext cx="862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4"/>
          <p:cNvSpPr txBox="1"/>
          <p:nvPr>
            <p:ph idx="5" type="title"/>
          </p:nvPr>
        </p:nvSpPr>
        <p:spPr>
          <a:xfrm>
            <a:off x="5563879" y="1668650"/>
            <a:ext cx="2814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6" type="subTitle"/>
          </p:nvPr>
        </p:nvSpPr>
        <p:spPr>
          <a:xfrm>
            <a:off x="5563879" y="2157875"/>
            <a:ext cx="281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765162" y="3334250"/>
            <a:ext cx="862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1627612" y="3334250"/>
            <a:ext cx="2814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9" type="subTitle"/>
          </p:nvPr>
        </p:nvSpPr>
        <p:spPr>
          <a:xfrm>
            <a:off x="1627612" y="3823475"/>
            <a:ext cx="281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3" type="title"/>
          </p:nvPr>
        </p:nvSpPr>
        <p:spPr>
          <a:xfrm>
            <a:off x="4701588" y="3334250"/>
            <a:ext cx="862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idx="14" type="title"/>
          </p:nvPr>
        </p:nvSpPr>
        <p:spPr>
          <a:xfrm>
            <a:off x="5563879" y="3334250"/>
            <a:ext cx="2814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5" type="subTitle"/>
          </p:nvPr>
        </p:nvSpPr>
        <p:spPr>
          <a:xfrm>
            <a:off x="5563879" y="3823475"/>
            <a:ext cx="281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9" name="Google Shape;219;p31"/>
          <p:cNvSpPr txBox="1"/>
          <p:nvPr>
            <p:ph idx="2" type="title"/>
          </p:nvPr>
        </p:nvSpPr>
        <p:spPr>
          <a:xfrm>
            <a:off x="719527" y="2570975"/>
            <a:ext cx="2388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719525" y="3108687"/>
            <a:ext cx="2388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1" name="Google Shape;221;p31"/>
          <p:cNvSpPr txBox="1"/>
          <p:nvPr>
            <p:ph idx="3" type="title"/>
          </p:nvPr>
        </p:nvSpPr>
        <p:spPr>
          <a:xfrm>
            <a:off x="6036176" y="2594475"/>
            <a:ext cx="2388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2" name="Google Shape;222;p31"/>
          <p:cNvSpPr txBox="1"/>
          <p:nvPr>
            <p:ph idx="4" type="subTitle"/>
          </p:nvPr>
        </p:nvSpPr>
        <p:spPr>
          <a:xfrm>
            <a:off x="6036175" y="3132193"/>
            <a:ext cx="2388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1089975" y="2290049"/>
            <a:ext cx="34371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" name="Google Shape;226;p32"/>
          <p:cNvSpPr txBox="1"/>
          <p:nvPr>
            <p:ph idx="2" type="title"/>
          </p:nvPr>
        </p:nvSpPr>
        <p:spPr>
          <a:xfrm>
            <a:off x="2081650" y="1186050"/>
            <a:ext cx="14538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27" name="Google Shape;227;p32"/>
          <p:cNvSpPr txBox="1"/>
          <p:nvPr>
            <p:ph idx="1" type="subTitle"/>
          </p:nvPr>
        </p:nvSpPr>
        <p:spPr>
          <a:xfrm>
            <a:off x="1356150" y="3256650"/>
            <a:ext cx="29046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p33"/>
          <p:cNvSpPr txBox="1"/>
          <p:nvPr>
            <p:ph idx="2" type="title"/>
          </p:nvPr>
        </p:nvSpPr>
        <p:spPr>
          <a:xfrm>
            <a:off x="815200" y="1812875"/>
            <a:ext cx="2201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2" name="Google Shape;232;p33"/>
          <p:cNvSpPr txBox="1"/>
          <p:nvPr>
            <p:ph idx="1" type="subTitle"/>
          </p:nvPr>
        </p:nvSpPr>
        <p:spPr>
          <a:xfrm>
            <a:off x="815200" y="2666125"/>
            <a:ext cx="2201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3" name="Google Shape;233;p33"/>
          <p:cNvSpPr txBox="1"/>
          <p:nvPr>
            <p:ph idx="3" type="title"/>
          </p:nvPr>
        </p:nvSpPr>
        <p:spPr>
          <a:xfrm>
            <a:off x="3471300" y="2498675"/>
            <a:ext cx="2201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33"/>
          <p:cNvSpPr txBox="1"/>
          <p:nvPr>
            <p:ph idx="4" type="subTitle"/>
          </p:nvPr>
        </p:nvSpPr>
        <p:spPr>
          <a:xfrm>
            <a:off x="3471300" y="3351925"/>
            <a:ext cx="2201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5" name="Google Shape;235;p33"/>
          <p:cNvSpPr txBox="1"/>
          <p:nvPr>
            <p:ph idx="5" type="title"/>
          </p:nvPr>
        </p:nvSpPr>
        <p:spPr>
          <a:xfrm>
            <a:off x="6127400" y="1812875"/>
            <a:ext cx="2201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6" name="Google Shape;236;p33"/>
          <p:cNvSpPr txBox="1"/>
          <p:nvPr>
            <p:ph idx="6" type="subTitle"/>
          </p:nvPr>
        </p:nvSpPr>
        <p:spPr>
          <a:xfrm>
            <a:off x="6127400" y="2666125"/>
            <a:ext cx="2201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0" name="Google Shape;240;p34"/>
          <p:cNvSpPr txBox="1"/>
          <p:nvPr>
            <p:ph idx="2" type="title"/>
          </p:nvPr>
        </p:nvSpPr>
        <p:spPr>
          <a:xfrm>
            <a:off x="3038450" y="1862475"/>
            <a:ext cx="30672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41" name="Google Shape;241;p34"/>
          <p:cNvSpPr txBox="1"/>
          <p:nvPr>
            <p:ph idx="1" type="subTitle"/>
          </p:nvPr>
        </p:nvSpPr>
        <p:spPr>
          <a:xfrm>
            <a:off x="3230925" y="3247375"/>
            <a:ext cx="26823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2364850" y="735750"/>
            <a:ext cx="4414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5" name="Google Shape;245;p35"/>
          <p:cNvSpPr txBox="1"/>
          <p:nvPr>
            <p:ph idx="1" type="subTitle"/>
          </p:nvPr>
        </p:nvSpPr>
        <p:spPr>
          <a:xfrm>
            <a:off x="2364850" y="1381251"/>
            <a:ext cx="4414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6" name="Google Shape;246;p35"/>
          <p:cNvSpPr txBox="1"/>
          <p:nvPr>
            <p:ph idx="2" type="title"/>
          </p:nvPr>
        </p:nvSpPr>
        <p:spPr>
          <a:xfrm>
            <a:off x="2364850" y="2047038"/>
            <a:ext cx="4414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7" name="Google Shape;247;p35"/>
          <p:cNvSpPr txBox="1"/>
          <p:nvPr>
            <p:ph idx="3" type="subTitle"/>
          </p:nvPr>
        </p:nvSpPr>
        <p:spPr>
          <a:xfrm>
            <a:off x="2364850" y="2691725"/>
            <a:ext cx="4414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8" name="Google Shape;248;p35"/>
          <p:cNvSpPr txBox="1"/>
          <p:nvPr>
            <p:ph idx="4" type="title"/>
          </p:nvPr>
        </p:nvSpPr>
        <p:spPr>
          <a:xfrm>
            <a:off x="2364850" y="3358375"/>
            <a:ext cx="4414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9" name="Google Shape;249;p35"/>
          <p:cNvSpPr txBox="1"/>
          <p:nvPr>
            <p:ph idx="5" type="subTitle"/>
          </p:nvPr>
        </p:nvSpPr>
        <p:spPr>
          <a:xfrm>
            <a:off x="2364850" y="4002150"/>
            <a:ext cx="4414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hasCustomPrompt="1" type="title"/>
          </p:nvPr>
        </p:nvSpPr>
        <p:spPr>
          <a:xfrm>
            <a:off x="1311150" y="1984950"/>
            <a:ext cx="65217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1311150" y="3423150"/>
            <a:ext cx="6521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4371025" y="2290050"/>
            <a:ext cx="3928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37"/>
          <p:cNvSpPr txBox="1"/>
          <p:nvPr>
            <p:ph idx="2" type="title"/>
          </p:nvPr>
        </p:nvSpPr>
        <p:spPr>
          <a:xfrm>
            <a:off x="5608525" y="1186050"/>
            <a:ext cx="14538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8" name="Google Shape;258;p37"/>
          <p:cNvSpPr txBox="1"/>
          <p:nvPr>
            <p:ph idx="1" type="subTitle"/>
          </p:nvPr>
        </p:nvSpPr>
        <p:spPr>
          <a:xfrm>
            <a:off x="4883025" y="3256650"/>
            <a:ext cx="29046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4327875" y="1540550"/>
            <a:ext cx="304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2" name="Google Shape;262;p38"/>
          <p:cNvSpPr txBox="1"/>
          <p:nvPr>
            <p:ph idx="1" type="subTitle"/>
          </p:nvPr>
        </p:nvSpPr>
        <p:spPr>
          <a:xfrm>
            <a:off x="4327875" y="2113250"/>
            <a:ext cx="38466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2475925" y="3049100"/>
            <a:ext cx="4192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6" name="Google Shape;266;p39"/>
          <p:cNvSpPr txBox="1"/>
          <p:nvPr>
            <p:ph idx="1" type="subTitle"/>
          </p:nvPr>
        </p:nvSpPr>
        <p:spPr>
          <a:xfrm>
            <a:off x="2475925" y="3629550"/>
            <a:ext cx="41922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" type="subTitle"/>
          </p:nvPr>
        </p:nvSpPr>
        <p:spPr>
          <a:xfrm>
            <a:off x="907775" y="1458850"/>
            <a:ext cx="33837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5"/>
          <p:cNvSpPr txBox="1"/>
          <p:nvPr>
            <p:ph idx="3" type="title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title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5"/>
          <p:cNvSpPr txBox="1"/>
          <p:nvPr>
            <p:ph idx="5" type="title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6" type="subTitle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7" type="title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5"/>
          <p:cNvSpPr txBox="1"/>
          <p:nvPr>
            <p:ph idx="8" type="title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9" type="subTitle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3" type="title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5"/>
          <p:cNvSpPr txBox="1"/>
          <p:nvPr>
            <p:ph idx="14" type="title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5" type="subTitle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6" type="title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5"/>
          <p:cNvSpPr txBox="1"/>
          <p:nvPr>
            <p:ph idx="17" type="title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8" type="subTitle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4849800" y="1729200"/>
            <a:ext cx="34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4" name="Google Shape;274;p41"/>
          <p:cNvSpPr txBox="1"/>
          <p:nvPr>
            <p:ph idx="1" type="subTitle"/>
          </p:nvPr>
        </p:nvSpPr>
        <p:spPr>
          <a:xfrm>
            <a:off x="4849800" y="2225700"/>
            <a:ext cx="34104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5" name="Google Shape;27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1038375" y="1729200"/>
            <a:ext cx="34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8" name="Google Shape;278;p42"/>
          <p:cNvSpPr txBox="1"/>
          <p:nvPr>
            <p:ph idx="1" type="subTitle"/>
          </p:nvPr>
        </p:nvSpPr>
        <p:spPr>
          <a:xfrm>
            <a:off x="1038375" y="2225700"/>
            <a:ext cx="34104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342213" y="1729200"/>
            <a:ext cx="34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1" type="subTitle"/>
          </p:nvPr>
        </p:nvSpPr>
        <p:spPr>
          <a:xfrm>
            <a:off x="4342225" y="2225700"/>
            <a:ext cx="34104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3" name="Google Shape;28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6" name="Google Shape;286;p44"/>
          <p:cNvSpPr txBox="1"/>
          <p:nvPr>
            <p:ph idx="2" type="title"/>
          </p:nvPr>
        </p:nvSpPr>
        <p:spPr>
          <a:xfrm>
            <a:off x="1373337" y="1365400"/>
            <a:ext cx="2501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7" name="Google Shape;287;p44"/>
          <p:cNvSpPr txBox="1"/>
          <p:nvPr>
            <p:ph idx="1" type="subTitle"/>
          </p:nvPr>
        </p:nvSpPr>
        <p:spPr>
          <a:xfrm>
            <a:off x="1373240" y="3871175"/>
            <a:ext cx="25017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8" name="Google Shape;288;p44"/>
          <p:cNvSpPr txBox="1"/>
          <p:nvPr>
            <p:ph idx="3" type="title"/>
          </p:nvPr>
        </p:nvSpPr>
        <p:spPr>
          <a:xfrm>
            <a:off x="5268974" y="1365400"/>
            <a:ext cx="2501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9" name="Google Shape;289;p44"/>
          <p:cNvSpPr txBox="1"/>
          <p:nvPr>
            <p:ph idx="4" type="subTitle"/>
          </p:nvPr>
        </p:nvSpPr>
        <p:spPr>
          <a:xfrm>
            <a:off x="5268859" y="3871175"/>
            <a:ext cx="25017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0" name="Google Shape;29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2057350" y="539505"/>
            <a:ext cx="50292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1" type="subTitle"/>
          </p:nvPr>
        </p:nvSpPr>
        <p:spPr>
          <a:xfrm>
            <a:off x="2674000" y="1449455"/>
            <a:ext cx="37959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/>
        </p:nvSpPr>
        <p:spPr>
          <a:xfrm>
            <a:off x="2822700" y="3526725"/>
            <a:ext cx="3498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CREDITS</a:t>
            </a:r>
            <a:r>
              <a:rPr b="0" i="0" lang="en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/>
              </a:rPr>
              <a:t>Slidesgo</a:t>
            </a:r>
            <a:r>
              <a:rPr b="1" i="0" lang="en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</a:t>
            </a:r>
            <a:r>
              <a:rPr b="0" i="0" lang="en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5" name="Google Shape;29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TITLE_ONLY_1_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3"/>
          <p:cNvPicPr preferRelativeResize="0"/>
          <p:nvPr/>
        </p:nvPicPr>
        <p:blipFill rotWithShape="1">
          <a:blip r:embed="rId2">
            <a:alphaModFix amt="70000"/>
          </a:blip>
          <a:srcRect b="0" l="81914" r="0" t="39397"/>
          <a:stretch/>
        </p:blipFill>
        <p:spPr>
          <a:xfrm rot="5400000">
            <a:off x="4814762" y="-2363762"/>
            <a:ext cx="2010950" cy="67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 rotWithShape="1">
          <a:blip r:embed="rId3">
            <a:alphaModFix amt="70000"/>
          </a:blip>
          <a:srcRect b="41978" l="81736" r="0" t="0"/>
          <a:stretch/>
        </p:blipFill>
        <p:spPr>
          <a:xfrm rot="5400000">
            <a:off x="2202561" y="-2230237"/>
            <a:ext cx="2030726" cy="64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3"/>
          <p:cNvSpPr txBox="1"/>
          <p:nvPr>
            <p:ph type="title"/>
          </p:nvPr>
        </p:nvSpPr>
        <p:spPr>
          <a:xfrm>
            <a:off x="1371600" y="540000"/>
            <a:ext cx="6400800" cy="89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53"/>
          <p:cNvSpPr/>
          <p:nvPr/>
        </p:nvSpPr>
        <p:spPr>
          <a:xfrm flipH="1" rot="10800000">
            <a:off x="8808200" y="132625"/>
            <a:ext cx="276300" cy="276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3"/>
          <p:cNvSpPr/>
          <p:nvPr/>
        </p:nvSpPr>
        <p:spPr>
          <a:xfrm flipH="1" rot="10800000">
            <a:off x="407000" y="33075"/>
            <a:ext cx="276300" cy="276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3"/>
          <p:cNvSpPr/>
          <p:nvPr/>
        </p:nvSpPr>
        <p:spPr>
          <a:xfrm flipH="1" rot="10800000">
            <a:off x="1501550" y="102075"/>
            <a:ext cx="138300" cy="138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3"/>
          <p:cNvSpPr/>
          <p:nvPr/>
        </p:nvSpPr>
        <p:spPr>
          <a:xfrm flipH="1" rot="10800000">
            <a:off x="7560450" y="233175"/>
            <a:ext cx="138300" cy="138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3"/>
          <p:cNvSpPr/>
          <p:nvPr/>
        </p:nvSpPr>
        <p:spPr>
          <a:xfrm flipH="1" rot="10800000">
            <a:off x="2919263" y="-95975"/>
            <a:ext cx="276300" cy="276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3"/>
          <p:cNvSpPr/>
          <p:nvPr/>
        </p:nvSpPr>
        <p:spPr>
          <a:xfrm flipH="1" rot="10800000">
            <a:off x="6216400" y="-43125"/>
            <a:ext cx="276300" cy="276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3"/>
          <p:cNvSpPr/>
          <p:nvPr/>
        </p:nvSpPr>
        <p:spPr>
          <a:xfrm flipH="1" rot="10800000">
            <a:off x="5337050" y="200100"/>
            <a:ext cx="138300" cy="138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 1">
  <p:cSld name="TITLE_ONLY_1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4"/>
          <p:cNvPicPr preferRelativeResize="0"/>
          <p:nvPr/>
        </p:nvPicPr>
        <p:blipFill rotWithShape="1">
          <a:blip r:embed="rId2">
            <a:alphaModFix amt="70000"/>
          </a:blip>
          <a:srcRect b="0" l="81843" r="0" t="41978"/>
          <a:stretch/>
        </p:blipFill>
        <p:spPr>
          <a:xfrm flipH="1" rot="-5400000">
            <a:off x="2208500" y="-2224300"/>
            <a:ext cx="2018851" cy="645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4"/>
          <p:cNvPicPr preferRelativeResize="0"/>
          <p:nvPr/>
        </p:nvPicPr>
        <p:blipFill rotWithShape="1">
          <a:blip r:embed="rId3">
            <a:alphaModFix amt="70000"/>
          </a:blip>
          <a:srcRect b="39679" l="81736" r="0" t="0"/>
          <a:stretch/>
        </p:blipFill>
        <p:spPr>
          <a:xfrm flipH="1" rot="-5400000">
            <a:off x="4789061" y="-2357836"/>
            <a:ext cx="2030726" cy="670684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4"/>
          <p:cNvSpPr txBox="1"/>
          <p:nvPr>
            <p:ph type="title"/>
          </p:nvPr>
        </p:nvSpPr>
        <p:spPr>
          <a:xfrm>
            <a:off x="1371600" y="540000"/>
            <a:ext cx="6400800" cy="89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8" name="Google Shape;328;p54"/>
          <p:cNvSpPr/>
          <p:nvPr/>
        </p:nvSpPr>
        <p:spPr>
          <a:xfrm rot="10800000">
            <a:off x="407000" y="132625"/>
            <a:ext cx="276300" cy="276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 rot="10800000">
            <a:off x="8808200" y="33075"/>
            <a:ext cx="276300" cy="276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4"/>
          <p:cNvSpPr/>
          <p:nvPr/>
        </p:nvSpPr>
        <p:spPr>
          <a:xfrm rot="10800000">
            <a:off x="7851650" y="102075"/>
            <a:ext cx="138300" cy="138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4"/>
          <p:cNvSpPr/>
          <p:nvPr/>
        </p:nvSpPr>
        <p:spPr>
          <a:xfrm rot="10800000">
            <a:off x="1792750" y="233175"/>
            <a:ext cx="138300" cy="138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4"/>
          <p:cNvSpPr/>
          <p:nvPr/>
        </p:nvSpPr>
        <p:spPr>
          <a:xfrm rot="10800000">
            <a:off x="6295938" y="-95975"/>
            <a:ext cx="276300" cy="276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4"/>
          <p:cNvSpPr/>
          <p:nvPr/>
        </p:nvSpPr>
        <p:spPr>
          <a:xfrm rot="10800000">
            <a:off x="2998800" y="-43125"/>
            <a:ext cx="276300" cy="276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4"/>
          <p:cNvSpPr/>
          <p:nvPr/>
        </p:nvSpPr>
        <p:spPr>
          <a:xfrm rot="10800000">
            <a:off x="4016150" y="200100"/>
            <a:ext cx="138300" cy="138300"/>
          </a:xfrm>
          <a:prstGeom prst="star4">
            <a:avLst>
              <a:gd fmla="val 125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8"/>
          <p:cNvSpPr txBox="1"/>
          <p:nvPr>
            <p:ph idx="2" type="title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1" name="Google Shape;61;p8"/>
          <p:cNvSpPr txBox="1"/>
          <p:nvPr>
            <p:ph idx="1" type="subTitle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2" type="title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3" type="title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4" type="subTitle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5" type="title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6" type="subTitle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7" type="title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8" type="subTitle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9" type="title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3" type="subTitle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4" type="title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5" type="subTitle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2" type="title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3" type="title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4" type="subTitle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5" type="title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6" type="subTitle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7" type="subTitle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8" type="title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9" type="subTitle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3" type="title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4" type="subTitle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5" type="title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6" type="title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0"/>
          <p:cNvSpPr txBox="1"/>
          <p:nvPr>
            <p:ph idx="17" type="title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0"/>
          <p:cNvSpPr txBox="1"/>
          <p:nvPr>
            <p:ph idx="18" type="title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0"/>
          <p:cNvSpPr txBox="1"/>
          <p:nvPr>
            <p:ph idx="19" type="title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0"/>
          <p:cNvSpPr txBox="1"/>
          <p:nvPr>
            <p:ph idx="20" type="title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10"/>
          <p:cNvSpPr txBox="1"/>
          <p:nvPr>
            <p:ph idx="21" type="title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b="0" i="0" sz="32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b="0" i="0" sz="32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b="0" i="0" sz="32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b="0" i="0" sz="32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b="0" i="0" sz="32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b="0" i="0" sz="32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b="0" i="0" sz="32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b="0" i="0" sz="32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b="0" i="0" sz="32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b="0" i="0" sz="16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b="0" i="0" sz="16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b="0" i="0" sz="16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b="0" i="0" sz="16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b="0" i="0" sz="16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b="0" i="0" sz="16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b="0" i="0" sz="16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b="0" i="0" sz="16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b="0" i="0" sz="16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hle12@kent.edu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lab.research.google.com/drive/1CMh9xv7IryJmvtZHHPiogQ-Er9KyuO53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CMh9xv7IryJmvtZHHPiogQ-Er9KyuO53" TargetMode="Externa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/>
        </p:nvSpPr>
        <p:spPr>
          <a:xfrm>
            <a:off x="785400" y="1012125"/>
            <a:ext cx="7573200" cy="15054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428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Enhanced Comparative Analysis of Pretrained and Custom Deep </a:t>
            </a:r>
            <a:r>
              <a:rPr i="1" lang="en" sz="2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Convolutional Neural Networks for </a:t>
            </a:r>
            <a:endParaRPr i="1" sz="26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Galaxy Morphology Classification </a:t>
            </a:r>
            <a:endParaRPr i="1" sz="26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2060550" y="2769150"/>
            <a:ext cx="502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Tram Le, Thu Nguyen, Nickson Ibrahim Makama, Thanyaporn Noiplab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Jungyoon Kim, Deepshikha Bhati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6852275" y="3767650"/>
            <a:ext cx="163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3" name="Google Shape;343;p55"/>
          <p:cNvSpPr txBox="1"/>
          <p:nvPr/>
        </p:nvSpPr>
        <p:spPr>
          <a:xfrm>
            <a:off x="1846800" y="191100"/>
            <a:ext cx="54504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4" name="Google Shape;344;p55"/>
          <p:cNvSpPr txBox="1"/>
          <p:nvPr/>
        </p:nvSpPr>
        <p:spPr>
          <a:xfrm>
            <a:off x="2235000" y="3396075"/>
            <a:ext cx="467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Department of Computer Science, </a:t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Kent State University, Kent, Ohio, USA</a:t>
            </a:r>
            <a:endParaRPr b="1"/>
          </a:p>
        </p:txBody>
      </p:sp>
      <p:sp>
        <p:nvSpPr>
          <p:cNvPr id="345" name="Google Shape;345;p55"/>
          <p:cNvSpPr txBox="1"/>
          <p:nvPr/>
        </p:nvSpPr>
        <p:spPr>
          <a:xfrm>
            <a:off x="102250" y="78650"/>
            <a:ext cx="592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FFFFFF"/>
                </a:solidFill>
              </a:rPr>
              <a:t>7th International Conference on Knowledge Innovation and Invention 2024 (ICKII 2024)</a:t>
            </a:r>
            <a:endParaRPr b="1" i="1" sz="1000">
              <a:solidFill>
                <a:schemeClr val="lt1"/>
              </a:solidFill>
            </a:endParaRPr>
          </a:p>
        </p:txBody>
      </p:sp>
      <p:pic>
        <p:nvPicPr>
          <p:cNvPr id="346" name="Google Shape;3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761" y="4619524"/>
            <a:ext cx="1100514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5"/>
          <p:cNvSpPr txBox="1"/>
          <p:nvPr/>
        </p:nvSpPr>
        <p:spPr>
          <a:xfrm>
            <a:off x="7659413" y="78650"/>
            <a:ext cx="141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EEEEE"/>
                </a:solidFill>
              </a:rPr>
              <a:t>August 16-18, 2024</a:t>
            </a:r>
            <a:endParaRPr sz="100"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414" y="4600435"/>
            <a:ext cx="1396223" cy="4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idx="12" type="sldNum"/>
          </p:nvPr>
        </p:nvSpPr>
        <p:spPr>
          <a:xfrm>
            <a:off x="8760300" y="4807650"/>
            <a:ext cx="3453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64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5" name="Google Shape;455;p64"/>
          <p:cNvSpPr txBox="1"/>
          <p:nvPr>
            <p:ph idx="4294967295" type="title"/>
          </p:nvPr>
        </p:nvSpPr>
        <p:spPr>
          <a:xfrm>
            <a:off x="155650" y="320700"/>
            <a:ext cx="62184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000">
                <a:solidFill>
                  <a:srgbClr val="0000FF"/>
                </a:solidFill>
              </a:rPr>
              <a:t>Model 2:</a:t>
            </a:r>
            <a:r>
              <a:rPr lang="en" sz="3000">
                <a:solidFill>
                  <a:srgbClr val="1155CC"/>
                </a:solidFill>
              </a:rPr>
              <a:t> </a:t>
            </a:r>
            <a:r>
              <a:rPr lang="en" sz="3000">
                <a:solidFill>
                  <a:srgbClr val="FF9900"/>
                </a:solidFill>
              </a:rPr>
              <a:t>Tailored ResNet50</a:t>
            </a:r>
            <a:r>
              <a:rPr lang="en" sz="3000">
                <a:solidFill>
                  <a:srgbClr val="1155CC"/>
                </a:solidFill>
              </a:rPr>
              <a:t> </a:t>
            </a:r>
            <a:endParaRPr sz="3000">
              <a:solidFill>
                <a:srgbClr val="E69138"/>
              </a:solidFill>
            </a:endParaRPr>
          </a:p>
        </p:txBody>
      </p:sp>
      <p:sp>
        <p:nvSpPr>
          <p:cNvPr id="456" name="Google Shape;456;p64"/>
          <p:cNvSpPr txBox="1"/>
          <p:nvPr/>
        </p:nvSpPr>
        <p:spPr>
          <a:xfrm>
            <a:off x="234000" y="1049800"/>
            <a:ext cx="6398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Utilize the </a:t>
            </a:r>
            <a:r>
              <a:rPr b="1" lang="en">
                <a:solidFill>
                  <a:srgbClr val="0000FF"/>
                </a:solidFill>
              </a:rPr>
              <a:t>ResNet50</a:t>
            </a:r>
            <a:r>
              <a:rPr lang="en">
                <a:solidFill>
                  <a:schemeClr val="dk1"/>
                </a:solidFill>
              </a:rPr>
              <a:t> architecture as the base model without relying on pre-trained weights.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Then tailor with the </a:t>
            </a:r>
            <a:r>
              <a:rPr b="1" lang="en">
                <a:solidFill>
                  <a:schemeClr val="dk1"/>
                </a:solidFill>
              </a:rPr>
              <a:t>Model 1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On split 80% for training and 20% for testing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7" name="Google Shape;457;p64"/>
          <p:cNvSpPr txBox="1"/>
          <p:nvPr/>
        </p:nvSpPr>
        <p:spPr>
          <a:xfrm>
            <a:off x="234000" y="2372400"/>
            <a:ext cx="6467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Feature extraction by truncated ResNet (remove the final layer of ResNet50)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Adaptive Average Pooling</a:t>
            </a:r>
            <a:r>
              <a:rPr lang="en">
                <a:solidFill>
                  <a:schemeClr val="dk1"/>
                </a:solidFill>
              </a:rPr>
              <a:t> with size 1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Drop out rate: </a:t>
            </a:r>
            <a:r>
              <a:rPr lang="en">
                <a:solidFill>
                  <a:schemeClr val="dk1"/>
                </a:solidFill>
              </a:rPr>
              <a:t>0.5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Three Fully Connected Layers: </a:t>
            </a:r>
            <a:r>
              <a:rPr lang="en">
                <a:solidFill>
                  <a:schemeClr val="dk1"/>
                </a:solidFill>
              </a:rPr>
              <a:t>512, 128 and 10 neurons which corresponds to the 10 classes in classification task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Using </a:t>
            </a:r>
            <a:r>
              <a:rPr b="1" lang="en">
                <a:solidFill>
                  <a:schemeClr val="dk1"/>
                </a:solidFill>
              </a:rPr>
              <a:t>ReLU</a:t>
            </a:r>
            <a:r>
              <a:rPr lang="en">
                <a:solidFill>
                  <a:schemeClr val="dk1"/>
                </a:solidFill>
              </a:rPr>
              <a:t> as activation function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58" name="Google Shape;458;p64"/>
          <p:cNvPicPr preferRelativeResize="0"/>
          <p:nvPr/>
        </p:nvPicPr>
        <p:blipFill rotWithShape="1">
          <a:blip r:embed="rId3">
            <a:alphaModFix/>
          </a:blip>
          <a:srcRect b="2771" l="0" r="0" t="0"/>
          <a:stretch/>
        </p:blipFill>
        <p:spPr>
          <a:xfrm>
            <a:off x="6970575" y="285950"/>
            <a:ext cx="1665700" cy="45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idx="12" type="sldNum"/>
          </p:nvPr>
        </p:nvSpPr>
        <p:spPr>
          <a:xfrm>
            <a:off x="8760300" y="4807650"/>
            <a:ext cx="3453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5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5" name="Google Shape;465;p65"/>
          <p:cNvSpPr txBox="1"/>
          <p:nvPr>
            <p:ph idx="4294967295" type="title"/>
          </p:nvPr>
        </p:nvSpPr>
        <p:spPr>
          <a:xfrm>
            <a:off x="181375" y="401100"/>
            <a:ext cx="80817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000">
                <a:solidFill>
                  <a:srgbClr val="0000FF"/>
                </a:solidFill>
              </a:rPr>
              <a:t>Model 3:</a:t>
            </a:r>
            <a:r>
              <a:rPr lang="en" sz="3000">
                <a:solidFill>
                  <a:srgbClr val="FF9900"/>
                </a:solidFill>
              </a:rPr>
              <a:t> </a:t>
            </a:r>
            <a:endParaRPr sz="3000">
              <a:solidFill>
                <a:srgbClr val="FF99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000">
                <a:solidFill>
                  <a:srgbClr val="FF9900"/>
                </a:solidFill>
              </a:rPr>
              <a:t>Transfer Learning-EfficientNetB5</a:t>
            </a:r>
            <a:endParaRPr sz="3000">
              <a:solidFill>
                <a:srgbClr val="E69138"/>
              </a:solidFill>
            </a:endParaRPr>
          </a:p>
        </p:txBody>
      </p:sp>
      <p:sp>
        <p:nvSpPr>
          <p:cNvPr id="466" name="Google Shape;466;p65"/>
          <p:cNvSpPr txBox="1"/>
          <p:nvPr/>
        </p:nvSpPr>
        <p:spPr>
          <a:xfrm>
            <a:off x="265475" y="1411550"/>
            <a:ext cx="6517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Adopts transfer learning techniques</a:t>
            </a:r>
            <a:r>
              <a:rPr lang="en">
                <a:solidFill>
                  <a:schemeClr val="dk1"/>
                </a:solidFill>
              </a:rPr>
              <a:t> to enhance performance with pretrained weight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Inhere from the </a:t>
            </a:r>
            <a:r>
              <a:rPr b="1" lang="en">
                <a:solidFill>
                  <a:schemeClr val="dk1"/>
                </a:solidFill>
              </a:rPr>
              <a:t>Model 2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Split 80% for training and 20% for testing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7" name="Google Shape;467;p65"/>
          <p:cNvSpPr txBox="1"/>
          <p:nvPr/>
        </p:nvSpPr>
        <p:spPr>
          <a:xfrm>
            <a:off x="265475" y="2781350"/>
            <a:ext cx="6026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Feature extraction by freeze the early layers of EfficientNet_B5 so that their weights are not updated during the new training process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Only Fully Connected Layers: </a:t>
            </a:r>
            <a:r>
              <a:rPr lang="en">
                <a:solidFill>
                  <a:schemeClr val="dk1"/>
                </a:solidFill>
              </a:rPr>
              <a:t>225, 10 neurons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Also, using </a:t>
            </a:r>
            <a:r>
              <a:rPr b="1" lang="en">
                <a:solidFill>
                  <a:schemeClr val="dk1"/>
                </a:solidFill>
              </a:rPr>
              <a:t>ReLU</a:t>
            </a:r>
            <a:r>
              <a:rPr lang="en">
                <a:solidFill>
                  <a:schemeClr val="dk1"/>
                </a:solidFill>
              </a:rPr>
              <a:t> as activation function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68" name="Google Shape;4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725" y="401100"/>
            <a:ext cx="2042575" cy="437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6"/>
          <p:cNvSpPr txBox="1"/>
          <p:nvPr>
            <p:ph idx="12" type="sldNum"/>
          </p:nvPr>
        </p:nvSpPr>
        <p:spPr>
          <a:xfrm>
            <a:off x="8760300" y="4807650"/>
            <a:ext cx="3453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66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5" name="Google Shape;475;p66"/>
          <p:cNvSpPr txBox="1"/>
          <p:nvPr>
            <p:ph idx="4294967295" type="title"/>
          </p:nvPr>
        </p:nvSpPr>
        <p:spPr>
          <a:xfrm>
            <a:off x="249300" y="313175"/>
            <a:ext cx="7671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000">
                <a:solidFill>
                  <a:srgbClr val="0000FF"/>
                </a:solidFill>
              </a:rPr>
              <a:t>Models:</a:t>
            </a:r>
            <a:r>
              <a:rPr lang="en" sz="3000">
                <a:solidFill>
                  <a:srgbClr val="1155CC"/>
                </a:solidFill>
              </a:rPr>
              <a:t> </a:t>
            </a:r>
            <a:r>
              <a:rPr lang="en" sz="3000">
                <a:solidFill>
                  <a:srgbClr val="FF9900"/>
                </a:solidFill>
              </a:rPr>
              <a:t>Fine-tuned and acceleration</a:t>
            </a:r>
            <a:endParaRPr sz="3000">
              <a:solidFill>
                <a:srgbClr val="FF99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50" y="2714213"/>
            <a:ext cx="8035701" cy="20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304150" y="961375"/>
            <a:ext cx="8456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Utilizes a Tesla V100 GPU and NVIDIA A100 GPU to train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/>
              <a:t>Training durations</a:t>
            </a:r>
            <a:r>
              <a:rPr lang="en"/>
              <a:t> exceeded 20 minutes, 1 hour, and 30 minutes respectively for each model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/>
              <a:t>Utilize mixed precision training</a:t>
            </a:r>
            <a:r>
              <a:rPr lang="en"/>
              <a:t> with </a:t>
            </a:r>
            <a:r>
              <a:rPr b="1" i="1" lang="en">
                <a:solidFill>
                  <a:schemeClr val="accent1"/>
                </a:solidFill>
              </a:rPr>
              <a:t>autocast()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and scale the loss with </a:t>
            </a:r>
            <a:r>
              <a:rPr b="1" i="1" lang="en">
                <a:solidFill>
                  <a:schemeClr val="accent1"/>
                </a:solidFill>
              </a:rPr>
              <a:t>GradScaler()</a:t>
            </a:r>
            <a:r>
              <a:rPr i="1" lang="en">
                <a:solidFill>
                  <a:schemeClr val="accent1"/>
                </a:solidFill>
              </a:rPr>
              <a:t> </a:t>
            </a:r>
            <a:r>
              <a:rPr lang="en"/>
              <a:t>to improve computational efficiency, reduce memory usage and stability of gradients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478" name="Google Shape;478;p66"/>
          <p:cNvSpPr txBox="1"/>
          <p:nvPr/>
        </p:nvSpPr>
        <p:spPr>
          <a:xfrm>
            <a:off x="602975" y="2369388"/>
            <a:ext cx="5009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Table 1. HYPERPARAMETERS TUNING FOR DIFFERENT MODELS</a:t>
            </a:r>
            <a:endParaRPr b="1"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7"/>
          <p:cNvSpPr txBox="1"/>
          <p:nvPr>
            <p:ph idx="4294967295" type="title"/>
          </p:nvPr>
        </p:nvSpPr>
        <p:spPr>
          <a:xfrm>
            <a:off x="1689350" y="2155050"/>
            <a:ext cx="16668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/>
              <a:t>03</a:t>
            </a:r>
            <a:endParaRPr/>
          </a:p>
        </p:txBody>
      </p:sp>
      <p:sp>
        <p:nvSpPr>
          <p:cNvPr id="484" name="Google Shape;484;p67"/>
          <p:cNvSpPr txBox="1"/>
          <p:nvPr>
            <p:ph type="title"/>
          </p:nvPr>
        </p:nvSpPr>
        <p:spPr>
          <a:xfrm>
            <a:off x="3980250" y="2278200"/>
            <a:ext cx="3896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000"/>
              <a:t>Evaluations</a:t>
            </a:r>
            <a:endParaRPr sz="5000"/>
          </a:p>
        </p:txBody>
      </p:sp>
      <p:cxnSp>
        <p:nvCxnSpPr>
          <p:cNvPr id="485" name="Google Shape;485;p67"/>
          <p:cNvCxnSpPr/>
          <p:nvPr/>
        </p:nvCxnSpPr>
        <p:spPr>
          <a:xfrm rot="10800000">
            <a:off x="3715350" y="1970400"/>
            <a:ext cx="0" cy="1407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/>
          <p:nvPr>
            <p:ph idx="12" type="sldNum"/>
          </p:nvPr>
        </p:nvSpPr>
        <p:spPr>
          <a:xfrm>
            <a:off x="8760300" y="4861800"/>
            <a:ext cx="345300" cy="2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68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3" name="Google Shape;493;p68"/>
          <p:cNvSpPr txBox="1"/>
          <p:nvPr/>
        </p:nvSpPr>
        <p:spPr>
          <a:xfrm>
            <a:off x="6053613" y="4120538"/>
            <a:ext cx="2945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EfficientNet_B5: </a:t>
            </a: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87%</a:t>
            </a: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1" sz="17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4" name="Google Shape;494;p68"/>
          <p:cNvSpPr txBox="1"/>
          <p:nvPr/>
        </p:nvSpPr>
        <p:spPr>
          <a:xfrm>
            <a:off x="3083927" y="4069050"/>
            <a:ext cx="264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RestNet50: </a:t>
            </a: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80%</a:t>
            </a:r>
            <a:endParaRPr b="1" sz="17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95" name="Google Shape;495;p68"/>
          <p:cNvGrpSpPr/>
          <p:nvPr/>
        </p:nvGrpSpPr>
        <p:grpSpPr>
          <a:xfrm>
            <a:off x="241249" y="1109028"/>
            <a:ext cx="2429793" cy="2815428"/>
            <a:chOff x="252050" y="1164525"/>
            <a:chExt cx="1873250" cy="2409025"/>
          </a:xfrm>
        </p:grpSpPr>
        <p:pic>
          <p:nvPicPr>
            <p:cNvPr id="496" name="Google Shape;496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2050" y="1164525"/>
              <a:ext cx="1873250" cy="11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050" y="2499425"/>
              <a:ext cx="1873250" cy="1074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8" name="Google Shape;498;p68"/>
          <p:cNvSpPr txBox="1"/>
          <p:nvPr/>
        </p:nvSpPr>
        <p:spPr>
          <a:xfrm>
            <a:off x="307588" y="4069050"/>
            <a:ext cx="22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Custom Model: </a:t>
            </a: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70%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9" name="Google Shape;499;p68"/>
          <p:cNvSpPr txBox="1"/>
          <p:nvPr>
            <p:ph idx="4294967295" type="title"/>
          </p:nvPr>
        </p:nvSpPr>
        <p:spPr>
          <a:xfrm>
            <a:off x="241249" y="182650"/>
            <a:ext cx="7643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200">
                <a:solidFill>
                  <a:schemeClr val="dk1"/>
                </a:solidFill>
              </a:rPr>
              <a:t>Results: </a:t>
            </a:r>
            <a:r>
              <a:rPr lang="en">
                <a:solidFill>
                  <a:srgbClr val="980000"/>
                </a:solidFill>
              </a:rPr>
              <a:t>Loss and Accuracy Curves</a:t>
            </a:r>
            <a:endParaRPr sz="3200">
              <a:solidFill>
                <a:srgbClr val="980000"/>
              </a:solidFill>
            </a:endParaRPr>
          </a:p>
        </p:txBody>
      </p:sp>
      <p:pic>
        <p:nvPicPr>
          <p:cNvPr id="500" name="Google Shape;50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797" y="1364500"/>
            <a:ext cx="3039028" cy="20798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01" name="Google Shape;50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1975" y="1445223"/>
            <a:ext cx="2990801" cy="19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/>
          <p:nvPr>
            <p:ph idx="12" type="sldNum"/>
          </p:nvPr>
        </p:nvSpPr>
        <p:spPr>
          <a:xfrm>
            <a:off x="8760300" y="4861800"/>
            <a:ext cx="345300" cy="2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69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8" name="Google Shape;508;p69"/>
          <p:cNvSpPr txBox="1"/>
          <p:nvPr>
            <p:ph idx="4294967295" type="title"/>
          </p:nvPr>
        </p:nvSpPr>
        <p:spPr>
          <a:xfrm>
            <a:off x="241249" y="364075"/>
            <a:ext cx="7643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200">
                <a:solidFill>
                  <a:schemeClr val="dk1"/>
                </a:solidFill>
              </a:rPr>
              <a:t>Results: </a:t>
            </a:r>
            <a:r>
              <a:rPr lang="en" sz="3200">
                <a:solidFill>
                  <a:srgbClr val="980000"/>
                </a:solidFill>
              </a:rPr>
              <a:t>Confusion M</a:t>
            </a:r>
            <a:r>
              <a:rPr lang="en">
                <a:solidFill>
                  <a:srgbClr val="980000"/>
                </a:solidFill>
              </a:rPr>
              <a:t>a</a:t>
            </a:r>
            <a:r>
              <a:rPr lang="en" sz="3200">
                <a:solidFill>
                  <a:srgbClr val="980000"/>
                </a:solidFill>
              </a:rPr>
              <a:t>trix</a:t>
            </a:r>
            <a:endParaRPr sz="3200">
              <a:solidFill>
                <a:srgbClr val="980000"/>
              </a:solidFill>
            </a:endParaRPr>
          </a:p>
        </p:txBody>
      </p:sp>
      <p:sp>
        <p:nvSpPr>
          <p:cNvPr id="509" name="Google Shape;509;p69"/>
          <p:cNvSpPr txBox="1"/>
          <p:nvPr/>
        </p:nvSpPr>
        <p:spPr>
          <a:xfrm>
            <a:off x="5979613" y="3990250"/>
            <a:ext cx="2945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EfficientNet_B5 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0" name="Google Shape;5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491" y="1378250"/>
            <a:ext cx="2764420" cy="23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9"/>
          <p:cNvSpPr txBox="1"/>
          <p:nvPr/>
        </p:nvSpPr>
        <p:spPr>
          <a:xfrm>
            <a:off x="3423438" y="3982450"/>
            <a:ext cx="229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RestNet50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2" name="Google Shape;5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100" y="1382156"/>
            <a:ext cx="2764424" cy="238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350" y="1378250"/>
            <a:ext cx="2592700" cy="22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9"/>
          <p:cNvSpPr txBox="1"/>
          <p:nvPr/>
        </p:nvSpPr>
        <p:spPr>
          <a:xfrm>
            <a:off x="922846" y="3997750"/>
            <a:ext cx="149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Custom CNN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 txBox="1"/>
          <p:nvPr>
            <p:ph idx="4294967295" type="title"/>
          </p:nvPr>
        </p:nvSpPr>
        <p:spPr>
          <a:xfrm>
            <a:off x="1689350" y="2155050"/>
            <a:ext cx="16668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/>
              <a:t>04</a:t>
            </a:r>
            <a:endParaRPr/>
          </a:p>
        </p:txBody>
      </p:sp>
      <p:sp>
        <p:nvSpPr>
          <p:cNvPr id="520" name="Google Shape;520;p70"/>
          <p:cNvSpPr txBox="1"/>
          <p:nvPr>
            <p:ph type="title"/>
          </p:nvPr>
        </p:nvSpPr>
        <p:spPr>
          <a:xfrm>
            <a:off x="3980250" y="2278200"/>
            <a:ext cx="3896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000"/>
              <a:t>Conclusion</a:t>
            </a:r>
            <a:endParaRPr sz="5000"/>
          </a:p>
        </p:txBody>
      </p:sp>
      <p:cxnSp>
        <p:nvCxnSpPr>
          <p:cNvPr id="521" name="Google Shape;521;p70"/>
          <p:cNvCxnSpPr/>
          <p:nvPr/>
        </p:nvCxnSpPr>
        <p:spPr>
          <a:xfrm rot="10800000">
            <a:off x="3715350" y="1970400"/>
            <a:ext cx="0" cy="1407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/>
          <p:nvPr>
            <p:ph idx="12" type="sldNum"/>
          </p:nvPr>
        </p:nvSpPr>
        <p:spPr>
          <a:xfrm>
            <a:off x="8760300" y="4861800"/>
            <a:ext cx="345300" cy="2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71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9" name="Google Shape;529;p71"/>
          <p:cNvSpPr txBox="1"/>
          <p:nvPr>
            <p:ph idx="4294967295" type="title"/>
          </p:nvPr>
        </p:nvSpPr>
        <p:spPr>
          <a:xfrm>
            <a:off x="180325" y="386450"/>
            <a:ext cx="70356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000">
                <a:solidFill>
                  <a:srgbClr val="0000FF"/>
                </a:solidFill>
              </a:rPr>
              <a:t>Discussions</a:t>
            </a:r>
            <a:endParaRPr sz="3000">
              <a:solidFill>
                <a:srgbClr val="0000FF"/>
              </a:solidFill>
            </a:endParaRPr>
          </a:p>
        </p:txBody>
      </p:sp>
      <p:sp>
        <p:nvSpPr>
          <p:cNvPr id="530" name="Google Shape;530;p71"/>
          <p:cNvSpPr txBox="1"/>
          <p:nvPr>
            <p:ph idx="4294967295" type="title"/>
          </p:nvPr>
        </p:nvSpPr>
        <p:spPr>
          <a:xfrm>
            <a:off x="304950" y="817850"/>
            <a:ext cx="85341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Underscores the crucial role of </a:t>
            </a:r>
            <a:r>
              <a:rPr b="1"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CNNs</a:t>
            </a: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in classifying </a:t>
            </a:r>
            <a:r>
              <a:rPr b="1"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astronomical images</a:t>
            </a: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(a complex task where traditional methods struggle)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Overcome the challenges and demonstrated by the varied architectures that we built and analyzed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b="1"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Fine-tuning</a:t>
            </a: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strategies significantly impacted training duration and computational resource requirements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Strategic use of </a:t>
            </a:r>
            <a:r>
              <a:rPr b="1"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data augmentation</a:t>
            </a: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b="1"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class rebalancing</a:t>
            </a: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proved essential in addressing data biases and improving classification accuracy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Maintained high precision and recall across most classes, demonstrating robustness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1" name="Google Shape;531;p71"/>
          <p:cNvSpPr txBox="1"/>
          <p:nvPr/>
        </p:nvSpPr>
        <p:spPr>
          <a:xfrm>
            <a:off x="180325" y="31939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  <a:latin typeface="Abril Fatface"/>
                <a:ea typeface="Abril Fatface"/>
                <a:cs typeface="Abril Fatface"/>
                <a:sym typeface="Abril Fatface"/>
              </a:rPr>
              <a:t>Future Work</a:t>
            </a:r>
            <a:endParaRPr sz="3000">
              <a:solidFill>
                <a:srgbClr val="0000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32" name="Google Shape;532;p71"/>
          <p:cNvSpPr txBox="1"/>
          <p:nvPr>
            <p:ph idx="4294967295" type="title"/>
          </p:nvPr>
        </p:nvSpPr>
        <p:spPr>
          <a:xfrm>
            <a:off x="304950" y="3840400"/>
            <a:ext cx="85341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Implementation of advanced noise reduction technique: denoising autoencoders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Optimize Computational Efficiency: explore more efficient network architectures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Add Explainable AI (XAI) methods to understand and address class confusion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2"/>
          <p:cNvSpPr txBox="1"/>
          <p:nvPr>
            <p:ph type="title"/>
          </p:nvPr>
        </p:nvSpPr>
        <p:spPr>
          <a:xfrm>
            <a:off x="1075125" y="1537950"/>
            <a:ext cx="71823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38" name="Google Shape;538;p72"/>
          <p:cNvSpPr txBox="1"/>
          <p:nvPr/>
        </p:nvSpPr>
        <p:spPr>
          <a:xfrm>
            <a:off x="3166275" y="31930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Contact us: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</a:t>
            </a:r>
            <a:r>
              <a:rPr lang="en" sz="1000">
                <a:solidFill>
                  <a:schemeClr val="lt1"/>
                </a:solidFill>
              </a:rPr>
              <a:t>orresponding author: </a:t>
            </a:r>
            <a:r>
              <a:rPr lang="en" sz="1000">
                <a:solidFill>
                  <a:schemeClr val="lt1"/>
                </a:solidFill>
              </a:rPr>
              <a:t>Tram Le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Email address: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hle12@kent.edu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Department of Computer Science,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Kent State University, US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39" name="Google Shape;539;p72"/>
          <p:cNvSpPr txBox="1"/>
          <p:nvPr/>
        </p:nvSpPr>
        <p:spPr>
          <a:xfrm>
            <a:off x="3216650" y="2574150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FFC56D"/>
                </a:solidFill>
              </a:rPr>
              <a:t>Q &amp; A</a:t>
            </a:r>
            <a:endParaRPr sz="2200">
              <a:solidFill>
                <a:srgbClr val="FFC56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3"/>
          <p:cNvSpPr txBox="1"/>
          <p:nvPr>
            <p:ph type="title"/>
          </p:nvPr>
        </p:nvSpPr>
        <p:spPr>
          <a:xfrm>
            <a:off x="713250" y="2878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References</a:t>
            </a:r>
            <a:endParaRPr sz="3800"/>
          </a:p>
        </p:txBody>
      </p:sp>
      <p:sp>
        <p:nvSpPr>
          <p:cNvPr id="545" name="Google Shape;545;p73"/>
          <p:cNvSpPr txBox="1"/>
          <p:nvPr>
            <p:ph idx="1" type="subTitle"/>
          </p:nvPr>
        </p:nvSpPr>
        <p:spPr>
          <a:xfrm>
            <a:off x="471875" y="1045250"/>
            <a:ext cx="8336400" cy="3704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Y. Qian, “Performance comparison among vgg16, inceptionv3, and resnet on galaxy morphology classification,” in Journal of Physics: Conference Series, vol. 2580, no. 1. IOP Publishing, 2023, p. 012009.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G. Wang, “Galaxy morphology classification with densenet,” in Journal of Physics: Conference Series, vol. 2580, no. 1. IOP Publishing, 2023, p. 012064.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N. Premanand, V. Tarun, S. Pawar, D. Jawakar, S. Deepa, J. Jayapriya, M. Vinay et al., “Performance evaluation of convolutional neural networks for stellar image classification: A comparative study,” in 2023 International Conference on Data Science and Network Security (ICDSNS). IEEE, 2023, pp. 1–6.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 F. A. S¸ enel, “A hyperparameter optimization for galaxy classification.” Computers, Materials &amp; Continua, vol. 74, no. 2, 2023.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 S. Kalvankar, H. Pandit, and P. Parwate, “Galaxy morphology classification using efficientnet architectures,” arXiv preprint arXiv:2008.13611, 2020.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 D. S. Team, “Galaxy10 decals dataset,” https://github.com/astroML/Galaxy10 DECals, 2020, accessed: 2020-10-10.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[7] K. He, X. Zhang, S. Ren, and J. Sun, “Deep residual learning for image recognition,” in Proceedings of the IEEE conference on computer vision and pattern recognition, 2016, pp. 770–778.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[8] Y. Bengio, “Deep learning of representations for unsupervised and transfer learning,” in Proceedings of ICML workshop on unsupervised and transfer learning. JMLR Workshop and Conference Proceedings, 2012, pp. 17–36.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[9] A. Krizhevsky, I. Sutskever, and G. E. Hinton, “Imagenet classification with deep convolutional neural networks,” Communications of the ACM, vol. 60, no. 6, pp. 84–90, 2017.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[10] M. Z. Alom, T. M. Taha, C. Yakopcic, S. Westberg, P. Sidike, M. S. Nasrin, B. C. Van Esesn, A. A. S. Awwal, and V. K. Asari, “The history began from alexnet: A comprehensive survey on deep learning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approaches,” arXiv preprint arXiv:1803.01164, 2018.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[11] G. Huang, Z. Liu, L. Van Der Maaten, and K. Q. Weinberger, “Densely connected convolutional networks,” in Proceedings of the IEEE conference on computer vision and pattern recognition, 2017, pp. 4700–4708.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[12] M. Tan and Q. Le, “Efficientnet: Rethinking model scaling for convolutional neural networks,” in International conference on machine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learning. PMLR, 2019, pp. 6105–6114.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idx="12" type="sldNum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56"/>
          <p:cNvSpPr/>
          <p:nvPr/>
        </p:nvSpPr>
        <p:spPr>
          <a:xfrm>
            <a:off x="0" y="304800"/>
            <a:ext cx="9144000" cy="45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677565" y="346850"/>
            <a:ext cx="29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bril Fatface"/>
                <a:ea typeface="Abril Fatface"/>
                <a:cs typeface="Abril Fatface"/>
                <a:sym typeface="Abril Fatface"/>
              </a:rPr>
              <a:t>Introduction</a:t>
            </a:r>
            <a:endParaRPr b="1"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6" name="Google Shape;356;p56"/>
          <p:cNvSpPr txBox="1"/>
          <p:nvPr/>
        </p:nvSpPr>
        <p:spPr>
          <a:xfrm>
            <a:off x="4616575" y="841225"/>
            <a:ext cx="4435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300">
                <a:solidFill>
                  <a:schemeClr val="dk1"/>
                </a:solidFill>
              </a:rPr>
              <a:t>Classifying galaxy morphology stands as one of the most formidable challenges in astrophysics, demanding advanced techniques to unravel the complexities of the universe's diverse and intricate structures.</a:t>
            </a:r>
            <a:endParaRPr i="1" sz="1300">
              <a:solidFill>
                <a:schemeClr val="dk1"/>
              </a:solidFill>
            </a:endParaRPr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948575"/>
            <a:ext cx="4292074" cy="15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6"/>
          <p:cNvPicPr preferRelativeResize="0"/>
          <p:nvPr/>
        </p:nvPicPr>
        <p:blipFill rotWithShape="1">
          <a:blip r:embed="rId4">
            <a:alphaModFix/>
          </a:blip>
          <a:srcRect b="49508" l="11370" r="55429" t="4313"/>
          <a:stretch/>
        </p:blipFill>
        <p:spPr>
          <a:xfrm>
            <a:off x="7968925" y="1686150"/>
            <a:ext cx="775586" cy="10157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59" name="Google Shape;359;p56"/>
          <p:cNvSpPr txBox="1"/>
          <p:nvPr/>
        </p:nvSpPr>
        <p:spPr>
          <a:xfrm>
            <a:off x="270388" y="2484950"/>
            <a:ext cx="42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</a:rPr>
              <a:t>colorful deep space images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from NASA, ESA, H. Teplitz and M. Rafelski (IPAC/Caltech), A. Koekemoer (STScI), R. Windhorst (Arizona State University), and Z. Levay (STScI)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360" name="Google Shape;360;p56"/>
          <p:cNvSpPr txBox="1"/>
          <p:nvPr/>
        </p:nvSpPr>
        <p:spPr>
          <a:xfrm>
            <a:off x="4499550" y="1856850"/>
            <a:ext cx="3429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Char char="○"/>
            </a:pPr>
            <a:r>
              <a:rPr b="1" lang="en" sz="1300">
                <a:solidFill>
                  <a:srgbClr val="0000FF"/>
                </a:solidFill>
              </a:rPr>
              <a:t>Variability in Galaxy Images</a:t>
            </a:r>
            <a:endParaRPr b="1" sz="1300">
              <a:solidFill>
                <a:srgbClr val="0000FF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Char char="○"/>
            </a:pPr>
            <a:r>
              <a:rPr b="1" lang="en" sz="1300">
                <a:solidFill>
                  <a:srgbClr val="0000FF"/>
                </a:solidFill>
              </a:rPr>
              <a:t>Vary tasking for humans</a:t>
            </a:r>
            <a:endParaRPr b="1" sz="1300">
              <a:solidFill>
                <a:srgbClr val="0000FF"/>
              </a:solidFill>
            </a:endParaRPr>
          </a:p>
        </p:txBody>
      </p:sp>
      <p:sp>
        <p:nvSpPr>
          <p:cNvPr id="361" name="Google Shape;361;p56"/>
          <p:cNvSpPr txBox="1"/>
          <p:nvPr/>
        </p:nvSpPr>
        <p:spPr>
          <a:xfrm>
            <a:off x="677576" y="2946650"/>
            <a:ext cx="203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bril Fatface"/>
                <a:ea typeface="Abril Fatface"/>
                <a:cs typeface="Abril Fatface"/>
                <a:sym typeface="Abril Fatface"/>
              </a:rPr>
              <a:t>Objectives</a:t>
            </a:r>
            <a:endParaRPr b="1"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629675" y="3593450"/>
            <a:ext cx="833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Utilize CNNs to classify Galaxy by there Morphology; more accurate &amp; efficient</a:t>
            </a:r>
            <a:endParaRPr sz="1500"/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 and compare three models: a </a:t>
            </a:r>
            <a:r>
              <a:rPr b="1" lang="en" sz="1500">
                <a:solidFill>
                  <a:srgbClr val="0000FF"/>
                </a:solidFill>
              </a:rPr>
              <a:t>Custom-Built CNN</a:t>
            </a:r>
            <a:r>
              <a:rPr lang="en" sz="1500"/>
              <a:t>, </a:t>
            </a:r>
            <a:r>
              <a:rPr b="1" lang="en" sz="1500">
                <a:solidFill>
                  <a:srgbClr val="0000FF"/>
                </a:solidFill>
              </a:rPr>
              <a:t>ResNet50</a:t>
            </a:r>
            <a:r>
              <a:rPr lang="en" sz="1500"/>
              <a:t> model initialized with random weights and pretrained</a:t>
            </a:r>
            <a:r>
              <a:rPr b="1" lang="en" sz="1500">
                <a:solidFill>
                  <a:srgbClr val="0000FF"/>
                </a:solidFill>
              </a:rPr>
              <a:t> EfficientNet_B5 </a:t>
            </a:r>
            <a:r>
              <a:rPr lang="en" sz="1500">
                <a:solidFill>
                  <a:schemeClr val="dk1"/>
                </a:solidFill>
              </a:rPr>
              <a:t>model utilize transfer learning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63" name="Google Shape;36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04" y="416145"/>
            <a:ext cx="408126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04" y="3015945"/>
            <a:ext cx="408126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/>
          <p:nvPr>
            <p:ph idx="4294967295" type="title"/>
          </p:nvPr>
        </p:nvSpPr>
        <p:spPr>
          <a:xfrm>
            <a:off x="437100" y="109450"/>
            <a:ext cx="54897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000">
                <a:solidFill>
                  <a:srgbClr val="1155CC"/>
                </a:solidFill>
              </a:rPr>
              <a:t>Conclusion</a:t>
            </a:r>
            <a:endParaRPr sz="3000">
              <a:solidFill>
                <a:srgbClr val="E69138"/>
              </a:solidFill>
            </a:endParaRPr>
          </a:p>
        </p:txBody>
      </p:sp>
      <p:cxnSp>
        <p:nvCxnSpPr>
          <p:cNvPr id="552" name="Google Shape;552;p74"/>
          <p:cNvCxnSpPr/>
          <p:nvPr/>
        </p:nvCxnSpPr>
        <p:spPr>
          <a:xfrm rot="10800000">
            <a:off x="369000" y="282400"/>
            <a:ext cx="1800" cy="446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74"/>
          <p:cNvSpPr txBox="1"/>
          <p:nvPr>
            <p:ph idx="4294967295" type="title"/>
          </p:nvPr>
        </p:nvSpPr>
        <p:spPr>
          <a:xfrm>
            <a:off x="462000" y="728500"/>
            <a:ext cx="82200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 this project, we developed a </a:t>
            </a: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CNN models </a:t>
            </a: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 galaxy morphology classification, tailored specifically to the needs of astrophysics and astronomy. Utilizing high-quality data, strategic </a:t>
            </a: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data augmentation</a:t>
            </a: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</a:t>
            </a: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transfer learning</a:t>
            </a: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we significantly enhanced model performance. Additionally, we have implemented a testing script designed to deploy this model for classifying real astronomical data, further demonstrating its practical applicability and potential to support advanced research in this domain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4" name="Google Shape;554;p74"/>
          <p:cNvSpPr txBox="1"/>
          <p:nvPr>
            <p:ph idx="12" type="sldNum"/>
          </p:nvPr>
        </p:nvSpPr>
        <p:spPr>
          <a:xfrm>
            <a:off x="8753403" y="4836775"/>
            <a:ext cx="352200" cy="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5" name="Google Shape;555;p74"/>
          <p:cNvSpPr txBox="1"/>
          <p:nvPr>
            <p:ph idx="4294967295" type="title"/>
          </p:nvPr>
        </p:nvSpPr>
        <p:spPr>
          <a:xfrm>
            <a:off x="437088" y="2958675"/>
            <a:ext cx="7035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000">
                <a:solidFill>
                  <a:srgbClr val="1155CC"/>
                </a:solidFill>
              </a:rPr>
              <a:t>Future work</a:t>
            </a:r>
            <a:endParaRPr sz="3000">
              <a:solidFill>
                <a:srgbClr val="E69138"/>
              </a:solidFill>
            </a:endParaRPr>
          </a:p>
        </p:txBody>
      </p:sp>
      <p:cxnSp>
        <p:nvCxnSpPr>
          <p:cNvPr id="556" name="Google Shape;556;p74"/>
          <p:cNvCxnSpPr/>
          <p:nvPr/>
        </p:nvCxnSpPr>
        <p:spPr>
          <a:xfrm rot="10800000">
            <a:off x="343263" y="3025900"/>
            <a:ext cx="1800" cy="446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7" name="Google Shape;557;p74"/>
          <p:cNvSpPr txBox="1"/>
          <p:nvPr>
            <p:ph idx="4294967295" type="title"/>
          </p:nvPr>
        </p:nvSpPr>
        <p:spPr>
          <a:xfrm>
            <a:off x="437088" y="3585900"/>
            <a:ext cx="84105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Leverage high-performance computing to reduce computational costs and enhance efficiency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Implement advanced noise reduction techniques to improve image quality, significantly boosting model accuracy 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5"/>
          <p:cNvSpPr txBox="1"/>
          <p:nvPr>
            <p:ph idx="12" type="sldNum"/>
          </p:nvPr>
        </p:nvSpPr>
        <p:spPr>
          <a:xfrm>
            <a:off x="8556775" y="4781550"/>
            <a:ext cx="5487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75"/>
          <p:cNvSpPr/>
          <p:nvPr/>
        </p:nvSpPr>
        <p:spPr>
          <a:xfrm>
            <a:off x="0" y="304800"/>
            <a:ext cx="9178200" cy="45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64" name="Google Shape;564;p75"/>
          <p:cNvSpPr txBox="1"/>
          <p:nvPr/>
        </p:nvSpPr>
        <p:spPr>
          <a:xfrm>
            <a:off x="585590" y="492350"/>
            <a:ext cx="29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bril Fatface"/>
                <a:ea typeface="Abril Fatface"/>
                <a:cs typeface="Abril Fatface"/>
                <a:sym typeface="Abril Fatface"/>
              </a:rPr>
              <a:t>Introduction</a:t>
            </a:r>
            <a:endParaRPr b="1"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79" y="561645"/>
            <a:ext cx="408126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5"/>
          <p:cNvSpPr txBox="1"/>
          <p:nvPr/>
        </p:nvSpPr>
        <p:spPr>
          <a:xfrm>
            <a:off x="462625" y="1557425"/>
            <a:ext cx="7717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</a:rPr>
              <a:t>Background and Challenge:</a:t>
            </a:r>
            <a:endParaRPr b="1" sz="13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Complexity in Classification: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Variability in Galaxy Images:</a:t>
            </a:r>
            <a:r>
              <a:rPr lang="en" sz="1100">
                <a:solidFill>
                  <a:schemeClr val="dk1"/>
                </a:solidFill>
              </a:rPr>
              <a:t> Differences in shape, size, and structure make classification difficult.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Noise and Blurring:</a:t>
            </a:r>
            <a:r>
              <a:rPr lang="en" sz="1100">
                <a:solidFill>
                  <a:schemeClr val="dk1"/>
                </a:solidFill>
              </a:rPr>
              <a:t> Images are often affected by noise and blurring, obscuring crucial features.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67" name="Google Shape;567;p75"/>
          <p:cNvSpPr txBox="1"/>
          <p:nvPr/>
        </p:nvSpPr>
        <p:spPr>
          <a:xfrm>
            <a:off x="462625" y="2703350"/>
            <a:ext cx="80247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</a:rPr>
              <a:t>Motivation:</a:t>
            </a:r>
            <a:endParaRPr b="1" sz="13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Scientific Importance: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Accurate classification of galaxy morphology helps in understanding galaxy formation and evolution.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Provides insights into the structure and composition of the universe.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Technological Advancements: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Leverage recent advancements in machine learning to enhance classification accuracy.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Potential to improve our ability to analyze and interpret large-scale astronomical data.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68" name="Google Shape;568;p75"/>
          <p:cNvSpPr txBox="1"/>
          <p:nvPr/>
        </p:nvSpPr>
        <p:spPr>
          <a:xfrm>
            <a:off x="239825" y="964588"/>
            <a:ext cx="8812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</a:rPr>
              <a:t>Classifying galaxy morphology stands as one of the most formidable challenges in astrophysics, demanding advanced techniques to unravel the complexities of the universe's diverse and intricate structures.</a:t>
            </a:r>
            <a:endParaRPr i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idx="12" type="sldNum"/>
          </p:nvPr>
        </p:nvSpPr>
        <p:spPr>
          <a:xfrm>
            <a:off x="8760300" y="4861800"/>
            <a:ext cx="345300" cy="2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6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75" name="Google Shape;575;p76"/>
          <p:cNvSpPr txBox="1"/>
          <p:nvPr>
            <p:ph idx="4294967295" type="title"/>
          </p:nvPr>
        </p:nvSpPr>
        <p:spPr>
          <a:xfrm>
            <a:off x="271025" y="446150"/>
            <a:ext cx="2860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Workflow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576" name="Google Shape;576;p76"/>
          <p:cNvSpPr txBox="1"/>
          <p:nvPr>
            <p:ph idx="4294967295" type="title"/>
          </p:nvPr>
        </p:nvSpPr>
        <p:spPr>
          <a:xfrm>
            <a:off x="207213" y="1299175"/>
            <a:ext cx="2286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Exploration and Preparation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6"/>
          <p:cNvSpPr txBox="1"/>
          <p:nvPr>
            <p:ph idx="4294967295" type="title"/>
          </p:nvPr>
        </p:nvSpPr>
        <p:spPr>
          <a:xfrm>
            <a:off x="2537875" y="1382100"/>
            <a:ext cx="2286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Analysis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76"/>
          <p:cNvSpPr txBox="1"/>
          <p:nvPr>
            <p:ph idx="4294967295" type="title"/>
          </p:nvPr>
        </p:nvSpPr>
        <p:spPr>
          <a:xfrm>
            <a:off x="5081063" y="1382100"/>
            <a:ext cx="1563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Finetune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6"/>
          <p:cNvSpPr txBox="1"/>
          <p:nvPr>
            <p:ph idx="4294967295" type="title"/>
          </p:nvPr>
        </p:nvSpPr>
        <p:spPr>
          <a:xfrm>
            <a:off x="7121775" y="1382100"/>
            <a:ext cx="15633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Evaluation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76"/>
          <p:cNvGrpSpPr/>
          <p:nvPr/>
        </p:nvGrpSpPr>
        <p:grpSpPr>
          <a:xfrm>
            <a:off x="492525" y="2050800"/>
            <a:ext cx="8267762" cy="677100"/>
            <a:chOff x="426275" y="1509875"/>
            <a:chExt cx="8267762" cy="677100"/>
          </a:xfrm>
        </p:grpSpPr>
        <p:sp>
          <p:nvSpPr>
            <p:cNvPr id="581" name="Google Shape;581;p76"/>
            <p:cNvSpPr txBox="1"/>
            <p:nvPr/>
          </p:nvSpPr>
          <p:spPr>
            <a:xfrm>
              <a:off x="426275" y="1571375"/>
              <a:ext cx="171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Understand the data and prepare it for effective modeling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76"/>
            <p:cNvSpPr txBox="1"/>
            <p:nvPr/>
          </p:nvSpPr>
          <p:spPr>
            <a:xfrm>
              <a:off x="2753688" y="1571375"/>
              <a:ext cx="164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Tailoring CNN Architectures and Transfer Learning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76"/>
            <p:cNvSpPr txBox="1"/>
            <p:nvPr/>
          </p:nvSpPr>
          <p:spPr>
            <a:xfrm>
              <a:off x="4904614" y="1509875"/>
              <a:ext cx="164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</a:rPr>
                <a:t>Develop a model capable of making accurate classification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76"/>
            <p:cNvSpPr txBox="1"/>
            <p:nvPr/>
          </p:nvSpPr>
          <p:spPr>
            <a:xfrm>
              <a:off x="7190138" y="1509875"/>
              <a:ext cx="1503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</a:rPr>
                <a:t>Assess the model's performance with different metrics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</p:grpSp>
      <p:pic>
        <p:nvPicPr>
          <p:cNvPr id="585" name="Google Shape;5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700" y="1436200"/>
            <a:ext cx="698200" cy="6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86" name="Google Shape;5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738" y="1436200"/>
            <a:ext cx="698200" cy="6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87" name="Google Shape;5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725" y="1436200"/>
            <a:ext cx="698200" cy="6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idx="4294967295" type="title"/>
          </p:nvPr>
        </p:nvSpPr>
        <p:spPr>
          <a:xfrm>
            <a:off x="132675" y="0"/>
            <a:ext cx="8520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Related Work / Survey</a:t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593" name="Google Shape;593;p77"/>
          <p:cNvGraphicFramePr/>
          <p:nvPr/>
        </p:nvGraphicFramePr>
        <p:xfrm>
          <a:off x="132675" y="52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{91CCD6AD-D20E-4176-B395-B348BA33EA1F}</a:tableStyleId>
              </a:tblPr>
              <a:tblGrid>
                <a:gridCol w="1184450"/>
                <a:gridCol w="1424475"/>
                <a:gridCol w="805175"/>
                <a:gridCol w="3096850"/>
                <a:gridCol w="2372375"/>
              </a:tblGrid>
              <a:tr h="52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Name(s) of Author (Year)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B1D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Research Title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B1D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Dataset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B1D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Methodology and Results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B1D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Limitations/Cons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B1D5A"/>
                    </a:solidFill>
                  </a:tcPr>
                </a:tc>
              </a:tr>
              <a:tr h="85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Qian, Y.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(2023, September)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Performance comparison among VGG16, InceptionV3, and resnet on galaxy morphology classification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accent1"/>
                          </a:solidFill>
                        </a:rPr>
                        <a:t>Galaxy10 DECals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Used 3 Classical CNNs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InceptionV3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83.6%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VGG16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82.75%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ResNet50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80.78%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The total parameters of InceptionV3 are about 25 million, which makes it challenging to maintain its remarkable computational efficiency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22222"/>
                          </a:solidFill>
                        </a:rPr>
                        <a:t>Wang, G. (2023, September)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22222"/>
                          </a:solidFill>
                        </a:rPr>
                        <a:t>Galaxy morphology classification with densenet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accent1"/>
                          </a:solidFill>
                        </a:rPr>
                        <a:t>Galaxy10 DECals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Used DenseNet-201 and two other methods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DenseNet-201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86%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VGG16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79% 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MobileNetV2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78%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DenseNet-201 had a longer training time due to its larger model size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9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Şenel, F. A.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(2023)</a:t>
                      </a:r>
                      <a:endParaRPr sz="800">
                        <a:solidFill>
                          <a:srgbClr val="22222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 Hyperparameter Optimization for Galaxy Classification</a:t>
                      </a:r>
                      <a:endParaRPr sz="800">
                        <a:solidFill>
                          <a:srgbClr val="22222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1"/>
                          </a:solidFill>
                        </a:rPr>
                        <a:t>Galaxy10 </a:t>
                      </a:r>
                      <a:endParaRPr b="1" sz="900"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accent1"/>
                          </a:solidFill>
                        </a:rPr>
                        <a:t>SDSS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Hybrid CNN and obtain three metaheuristic algorithms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GWO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85.2%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ABC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82.8%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PSO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80.7%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The reliance on metaheuristic algorithms for parameter optimization may involve computational complexity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Premanand, Navneeth, et al.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(2023)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Performance Evaluation of Convolutional Neural Networks for Stellar Image Classification: A Comparative Study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accent1"/>
                          </a:solidFill>
                        </a:rPr>
                        <a:t>Star Galaxy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 CNNs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Parallel CNN 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(90.08% 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VGG16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86%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ResNet (</a:t>
                      </a:r>
                      <a:r>
                        <a:rPr b="1" lang="en" sz="900">
                          <a:solidFill>
                            <a:schemeClr val="dk1"/>
                          </a:solidFill>
                        </a:rPr>
                        <a:t>83%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The Parallel CNN model achieved the highest accuracy but with longer training times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Kalvankar, S., Pandit, H., &amp; Parwate, P.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(2020)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Galaxy morphology classification using efficientnet architectures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accent1"/>
                          </a:solidFill>
                        </a:rPr>
                        <a:t>Galaxy </a:t>
                      </a:r>
                      <a:endParaRPr b="1" sz="900"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accent1"/>
                          </a:solidFill>
                        </a:rPr>
                        <a:t>Zoo 2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Fine-tuned architecture using EfficientNetB5 (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93.7%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accuracy)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The limitations of the datasets used, including potential biases or imbalances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594" name="Google Shape;594;p77"/>
          <p:cNvSpPr txBox="1"/>
          <p:nvPr>
            <p:ph idx="12" type="sldNum"/>
          </p:nvPr>
        </p:nvSpPr>
        <p:spPr>
          <a:xfrm>
            <a:off x="8870400" y="4860375"/>
            <a:ext cx="273600" cy="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rgbClr val="2B1D5A"/>
                </a:solidFill>
              </a:rPr>
              <a:t>‹#›</a:t>
            </a:fld>
            <a:endParaRPr b="1" sz="900">
              <a:solidFill>
                <a:srgbClr val="2B1D5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/>
          <p:nvPr>
            <p:ph idx="4294967295" type="title"/>
          </p:nvPr>
        </p:nvSpPr>
        <p:spPr>
          <a:xfrm>
            <a:off x="802650" y="78650"/>
            <a:ext cx="62184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 1</a:t>
            </a:r>
            <a:r>
              <a:rPr lang="en" sz="3000">
                <a:solidFill>
                  <a:srgbClr val="1155CC"/>
                </a:solidFill>
              </a:rPr>
              <a:t>:</a:t>
            </a:r>
            <a:r>
              <a:rPr lang="en" sz="3000">
                <a:solidFill>
                  <a:srgbClr val="FF9900"/>
                </a:solidFill>
              </a:rPr>
              <a:t> Custom-Built CNN</a:t>
            </a:r>
            <a:r>
              <a:rPr lang="en" sz="3000">
                <a:solidFill>
                  <a:srgbClr val="1155CC"/>
                </a:solidFill>
              </a:rPr>
              <a:t> </a:t>
            </a:r>
            <a:endParaRPr sz="3000">
              <a:solidFill>
                <a:srgbClr val="E69138"/>
              </a:solidFill>
            </a:endParaRPr>
          </a:p>
        </p:txBody>
      </p:sp>
      <p:cxnSp>
        <p:nvCxnSpPr>
          <p:cNvPr id="600" name="Google Shape;600;p78"/>
          <p:cNvCxnSpPr/>
          <p:nvPr/>
        </p:nvCxnSpPr>
        <p:spPr>
          <a:xfrm rot="10800000">
            <a:off x="695650" y="241175"/>
            <a:ext cx="1800" cy="446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78"/>
          <p:cNvSpPr txBox="1"/>
          <p:nvPr>
            <p:ph idx="12" type="sldNum"/>
          </p:nvPr>
        </p:nvSpPr>
        <p:spPr>
          <a:xfrm>
            <a:off x="8753403" y="4813175"/>
            <a:ext cx="3522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9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602" name="Google Shape;602;p78"/>
          <p:cNvPicPr preferRelativeResize="0"/>
          <p:nvPr/>
        </p:nvPicPr>
        <p:blipFill rotWithShape="1">
          <a:blip r:embed="rId4">
            <a:alphaModFix/>
          </a:blip>
          <a:srcRect b="0" l="0" r="0" t="4443"/>
          <a:stretch/>
        </p:blipFill>
        <p:spPr>
          <a:xfrm>
            <a:off x="5947400" y="404588"/>
            <a:ext cx="2952149" cy="207310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8"/>
          <p:cNvSpPr txBox="1"/>
          <p:nvPr/>
        </p:nvSpPr>
        <p:spPr>
          <a:xfrm>
            <a:off x="469950" y="1097038"/>
            <a:ext cx="506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 foundational approach, utilizing convolutional layers to analyze image features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Split 80% for training and 10% for validation and 10% for testing with Batch size: 32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04" name="Google Shape;60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25" y="1148450"/>
            <a:ext cx="219924" cy="2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25" y="1789963"/>
            <a:ext cx="219924" cy="21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8"/>
          <p:cNvSpPr txBox="1"/>
          <p:nvPr/>
        </p:nvSpPr>
        <p:spPr>
          <a:xfrm rot="-5400000">
            <a:off x="6030300" y="407675"/>
            <a:ext cx="5793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212121"/>
                </a:solidFill>
                <a:latin typeface="Fira Sans"/>
                <a:ea typeface="Fira Sans"/>
                <a:cs typeface="Fira Sans"/>
                <a:sym typeface="Fira Sans"/>
              </a:rPr>
              <a:t>Input(128x128x3)</a:t>
            </a:r>
            <a:endParaRPr sz="400">
              <a:solidFill>
                <a:srgbClr val="21212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7" name="Google Shape;607;p78"/>
          <p:cNvSpPr txBox="1"/>
          <p:nvPr/>
        </p:nvSpPr>
        <p:spPr>
          <a:xfrm>
            <a:off x="3450300" y="1854425"/>
            <a:ext cx="573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8" name="Google Shape;608;p78"/>
          <p:cNvSpPr txBox="1"/>
          <p:nvPr/>
        </p:nvSpPr>
        <p:spPr>
          <a:xfrm>
            <a:off x="469950" y="1726025"/>
            <a:ext cx="78072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Using sequential layer stacking: 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Input layer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4 Convolutional Layers: with activation function:</a:t>
            </a:r>
            <a:r>
              <a:rPr lang="en" sz="1000">
                <a:solidFill>
                  <a:schemeClr val="dk1"/>
                </a:solidFill>
              </a:rPr>
              <a:t> Tanh for non-linearity to help the model learn complex patterns, with Strides and padding size of 1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Layer 1: 16 filters of size (3, 3):</a:t>
            </a:r>
            <a:r>
              <a:rPr lang="en" sz="1000">
                <a:solidFill>
                  <a:schemeClr val="dk1"/>
                </a:solidFill>
              </a:rPr>
              <a:t> Captures basic, low-level features like edges and simple textures from the input image	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Layers 2, 3, and 4: 32 filters of size (3, 3) each:</a:t>
            </a:r>
            <a:r>
              <a:rPr lang="en" sz="1000">
                <a:solidFill>
                  <a:schemeClr val="dk1"/>
                </a:solidFill>
              </a:rPr>
              <a:t> Capture more complex patterns and features, such as shapes  and higher-level details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Max Pooling: </a:t>
            </a:r>
            <a:r>
              <a:rPr lang="en" sz="1000">
                <a:solidFill>
                  <a:schemeClr val="dk1"/>
                </a:solidFill>
              </a:rPr>
              <a:t>after each convolutional layer with a kernel size of (2, 2) to downsample the feature maps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Flatten Layer: </a:t>
            </a:r>
            <a:r>
              <a:rPr lang="en" sz="1000">
                <a:solidFill>
                  <a:schemeClr val="dk1"/>
                </a:solidFill>
              </a:rPr>
              <a:t>Flattens the 3D feature maps into a 1D vector to prepare for the fully connected (Dense) layer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Dropout Layers:</a:t>
            </a:r>
            <a:endParaRPr b="1"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First Dropout:</a:t>
            </a:r>
            <a:r>
              <a:rPr lang="en" sz="1000">
                <a:solidFill>
                  <a:schemeClr val="dk1"/>
                </a:solidFill>
              </a:rPr>
              <a:t> 0.25 applied after the Flatten layer to prevent overfitting by randomly setting 25% of the units to zero.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Second Dropout:</a:t>
            </a:r>
            <a:r>
              <a:rPr lang="en" sz="1000">
                <a:solidFill>
                  <a:schemeClr val="dk1"/>
                </a:solidFill>
              </a:rPr>
              <a:t> 0.5 applied before the Dense layer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Fully Connected Layer: with 32 neurons to </a:t>
            </a:r>
            <a:r>
              <a:rPr lang="en" sz="1000">
                <a:solidFill>
                  <a:schemeClr val="dk1"/>
                </a:solidFill>
              </a:rPr>
              <a:t>processes the flattened feature map and learns complex representations. Followed by activation function</a:t>
            </a:r>
            <a:r>
              <a:rPr b="1" lang="en" sz="1000">
                <a:solidFill>
                  <a:schemeClr val="dk1"/>
                </a:solidFill>
              </a:rPr>
              <a:t>:</a:t>
            </a:r>
            <a:r>
              <a:rPr lang="en" sz="1000">
                <a:solidFill>
                  <a:schemeClr val="dk1"/>
                </a:solidFill>
              </a:rPr>
              <a:t> Tanh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Output Layer: </a:t>
            </a:r>
            <a:r>
              <a:rPr lang="en" sz="1000">
                <a:solidFill>
                  <a:schemeClr val="dk1"/>
                </a:solidFill>
              </a:rPr>
              <a:t>Using Softmax for Outputs a probability distribution across the classes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9"/>
          <p:cNvSpPr txBox="1"/>
          <p:nvPr>
            <p:ph idx="12" type="sldNum"/>
          </p:nvPr>
        </p:nvSpPr>
        <p:spPr>
          <a:xfrm>
            <a:off x="8760300" y="4807650"/>
            <a:ext cx="3453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79"/>
          <p:cNvSpPr/>
          <p:nvPr/>
        </p:nvSpPr>
        <p:spPr>
          <a:xfrm>
            <a:off x="-109650" y="274800"/>
            <a:ext cx="93633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15" name="Google Shape;615;p79"/>
          <p:cNvSpPr txBox="1"/>
          <p:nvPr>
            <p:ph idx="4294967295" type="title"/>
          </p:nvPr>
        </p:nvSpPr>
        <p:spPr>
          <a:xfrm>
            <a:off x="140975" y="210875"/>
            <a:ext cx="2860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Our Workflow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616" name="Google Shape;616;p79"/>
          <p:cNvSpPr txBox="1"/>
          <p:nvPr>
            <p:ph idx="4294967295" type="title"/>
          </p:nvPr>
        </p:nvSpPr>
        <p:spPr>
          <a:xfrm>
            <a:off x="140963" y="682050"/>
            <a:ext cx="2286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Exploration and Preparation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9"/>
          <p:cNvSpPr txBox="1"/>
          <p:nvPr>
            <p:ph idx="4294967295" type="title"/>
          </p:nvPr>
        </p:nvSpPr>
        <p:spPr>
          <a:xfrm>
            <a:off x="2471625" y="764975"/>
            <a:ext cx="2286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Training and Validation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9"/>
          <p:cNvSpPr txBox="1"/>
          <p:nvPr>
            <p:ph idx="4294967295" type="title"/>
          </p:nvPr>
        </p:nvSpPr>
        <p:spPr>
          <a:xfrm>
            <a:off x="5014813" y="764975"/>
            <a:ext cx="1563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9"/>
          <p:cNvSpPr txBox="1"/>
          <p:nvPr>
            <p:ph idx="4294967295" type="title"/>
          </p:nvPr>
        </p:nvSpPr>
        <p:spPr>
          <a:xfrm>
            <a:off x="7055525" y="764975"/>
            <a:ext cx="15633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and report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79"/>
          <p:cNvGrpSpPr/>
          <p:nvPr/>
        </p:nvGrpSpPr>
        <p:grpSpPr>
          <a:xfrm>
            <a:off x="426275" y="1433675"/>
            <a:ext cx="8267762" cy="554100"/>
            <a:chOff x="426275" y="1509875"/>
            <a:chExt cx="8267762" cy="554100"/>
          </a:xfrm>
        </p:grpSpPr>
        <p:sp>
          <p:nvSpPr>
            <p:cNvPr id="621" name="Google Shape;621;p79"/>
            <p:cNvSpPr txBox="1"/>
            <p:nvPr/>
          </p:nvSpPr>
          <p:spPr>
            <a:xfrm>
              <a:off x="426275" y="1571375"/>
              <a:ext cx="171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Understand the data and prepare it for effective modeling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79"/>
            <p:cNvSpPr txBox="1"/>
            <p:nvPr/>
          </p:nvSpPr>
          <p:spPr>
            <a:xfrm>
              <a:off x="2753688" y="1571375"/>
              <a:ext cx="164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Develop a model capable of making accurate classification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79"/>
            <p:cNvSpPr txBox="1"/>
            <p:nvPr/>
          </p:nvSpPr>
          <p:spPr>
            <a:xfrm>
              <a:off x="4904614" y="1509875"/>
              <a:ext cx="1649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Assess the model's performance using the testing set and evaluation metrics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79"/>
            <p:cNvSpPr txBox="1"/>
            <p:nvPr/>
          </p:nvSpPr>
          <p:spPr>
            <a:xfrm>
              <a:off x="7190138" y="1509875"/>
              <a:ext cx="150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Document the project, findings, and insights, and communicate results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pic>
        <p:nvPicPr>
          <p:cNvPr id="625" name="Google Shape;62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450" y="819075"/>
            <a:ext cx="698200" cy="6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26" name="Google Shape;6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488" y="819075"/>
            <a:ext cx="698200" cy="6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27" name="Google Shape;62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475" y="819075"/>
            <a:ext cx="698200" cy="6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28" name="Google Shape;628;p79"/>
          <p:cNvSpPr txBox="1"/>
          <p:nvPr/>
        </p:nvSpPr>
        <p:spPr>
          <a:xfrm>
            <a:off x="140974" y="1926275"/>
            <a:ext cx="854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Description of Task Roles and Contributions</a:t>
            </a:r>
            <a:endParaRPr sz="26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aphicFrame>
        <p:nvGraphicFramePr>
          <p:cNvPr id="629" name="Google Shape;629;p79"/>
          <p:cNvGraphicFramePr/>
          <p:nvPr/>
        </p:nvGraphicFramePr>
        <p:xfrm>
          <a:off x="241013" y="241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{91CCD6AD-D20E-4176-B395-B348BA33EA1F}</a:tableStyleId>
              </a:tblPr>
              <a:tblGrid>
                <a:gridCol w="1049400"/>
                <a:gridCol w="1798250"/>
                <a:gridCol w="2136225"/>
                <a:gridCol w="1863950"/>
                <a:gridCol w="1857575"/>
              </a:tblGrid>
              <a:tr h="34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R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Tram Le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Thu Nguyen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Nickson Ibrahim Makama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Thanyaporn Noiplab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92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Individual Task</a:t>
                      </a:r>
                      <a:endParaRPr b="1"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B1D5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Research Transfer learning model, Developed, Trained &amp; Evaluate EfficentNet_B5 &amp; ResNet50 and GradCam to understand the model acting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B1D5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Data Preprocessing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Help improve performance of the custom model, organize codes and print results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B1D5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Implemented &amp;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Trained custom model, Testing,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Video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B1D5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Research / Compare  Papers &amp; suggest efficient model Architecture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Coordinate meetings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Debug, comment all models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B1D5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0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Joint Task</a:t>
                      </a:r>
                      <a:endParaRPr b="1"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B1D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FEFE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Choose the project topic 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Propose different Models based on research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Experiment on different Architectures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Prepare the Powerpoint slides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Project Presentation 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Write the project report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2B1D5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0"/>
          <p:cNvSpPr txBox="1"/>
          <p:nvPr>
            <p:ph idx="4294967295" type="title"/>
          </p:nvPr>
        </p:nvSpPr>
        <p:spPr>
          <a:xfrm>
            <a:off x="916150" y="68225"/>
            <a:ext cx="80304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200">
                <a:solidFill>
                  <a:srgbClr val="CC0000"/>
                </a:solidFill>
              </a:rPr>
              <a:t>Model 2: </a:t>
            </a:r>
            <a:r>
              <a:rPr lang="en">
                <a:solidFill>
                  <a:srgbClr val="CC0000"/>
                </a:solidFill>
              </a:rPr>
              <a:t>Interpret model with</a:t>
            </a:r>
            <a:r>
              <a:rPr lang="en" sz="3200">
                <a:solidFill>
                  <a:srgbClr val="CC000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GradCam</a:t>
            </a:r>
            <a:endParaRPr sz="3200">
              <a:solidFill>
                <a:schemeClr val="dk1"/>
              </a:solidFill>
            </a:endParaRPr>
          </a:p>
        </p:txBody>
      </p:sp>
      <p:cxnSp>
        <p:nvCxnSpPr>
          <p:cNvPr id="635" name="Google Shape;635;p80"/>
          <p:cNvCxnSpPr/>
          <p:nvPr/>
        </p:nvCxnSpPr>
        <p:spPr>
          <a:xfrm rot="10800000">
            <a:off x="848050" y="241175"/>
            <a:ext cx="1800" cy="446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80"/>
          <p:cNvSpPr txBox="1"/>
          <p:nvPr>
            <p:ph idx="12" type="sldNum"/>
          </p:nvPr>
        </p:nvSpPr>
        <p:spPr>
          <a:xfrm>
            <a:off x="8753403" y="4868225"/>
            <a:ext cx="3522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637" name="Google Shape;637;p80"/>
          <p:cNvSpPr txBox="1"/>
          <p:nvPr/>
        </p:nvSpPr>
        <p:spPr>
          <a:xfrm>
            <a:off x="849850" y="1078650"/>
            <a:ext cx="1478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8" name="Google Shape;638;p80"/>
          <p:cNvSpPr txBox="1"/>
          <p:nvPr/>
        </p:nvSpPr>
        <p:spPr>
          <a:xfrm>
            <a:off x="333150" y="1129450"/>
            <a:ext cx="4347300" cy="3624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Deep end-to-end model is difficult to interpret the model and how it makes that decision on prediction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Model often confuse class 5, 6 and 7, potential misclassification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colored overlay on true class highlight the regions the model focus the most 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Heatmap for prediction class show attention in the bottom left corner, indicating the model not focus on relevant features for true class. Hence, cause </a:t>
            </a: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confusion</a:t>
            </a: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between classes 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39" name="Google Shape;639;p80"/>
          <p:cNvPicPr preferRelativeResize="0"/>
          <p:nvPr/>
        </p:nvPicPr>
        <p:blipFill rotWithShape="1">
          <a:blip r:embed="rId3">
            <a:alphaModFix/>
          </a:blip>
          <a:srcRect b="-4384" l="-2585" r="0" t="0"/>
          <a:stretch/>
        </p:blipFill>
        <p:spPr>
          <a:xfrm>
            <a:off x="4785975" y="817625"/>
            <a:ext cx="3967425" cy="19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625" y="2843950"/>
            <a:ext cx="3836826" cy="18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1"/>
          <p:cNvSpPr txBox="1"/>
          <p:nvPr>
            <p:ph idx="4294967295" type="title"/>
          </p:nvPr>
        </p:nvSpPr>
        <p:spPr>
          <a:xfrm>
            <a:off x="916150" y="68225"/>
            <a:ext cx="7035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200">
                <a:solidFill>
                  <a:srgbClr val="1155CC"/>
                </a:solidFill>
              </a:rPr>
              <a:t>Model 1: Custom model: </a:t>
            </a:r>
            <a:r>
              <a:rPr lang="en" sz="3200">
                <a:solidFill>
                  <a:srgbClr val="E69138"/>
                </a:solidFill>
              </a:rPr>
              <a:t>Result</a:t>
            </a:r>
            <a:endParaRPr sz="3200">
              <a:solidFill>
                <a:srgbClr val="E69138"/>
              </a:solidFill>
            </a:endParaRPr>
          </a:p>
        </p:txBody>
      </p:sp>
      <p:cxnSp>
        <p:nvCxnSpPr>
          <p:cNvPr id="646" name="Google Shape;646;p81"/>
          <p:cNvCxnSpPr/>
          <p:nvPr/>
        </p:nvCxnSpPr>
        <p:spPr>
          <a:xfrm rot="10800000">
            <a:off x="848050" y="241175"/>
            <a:ext cx="1800" cy="446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7" name="Google Shape;647;p81"/>
          <p:cNvSpPr txBox="1"/>
          <p:nvPr>
            <p:ph idx="4294967295" type="title"/>
          </p:nvPr>
        </p:nvSpPr>
        <p:spPr>
          <a:xfrm>
            <a:off x="1226750" y="860225"/>
            <a:ext cx="2453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1600">
                <a:solidFill>
                  <a:srgbClr val="1155CC"/>
                </a:solidFill>
              </a:rPr>
              <a:t>Training Accuracy: 67%</a:t>
            </a:r>
            <a:endParaRPr sz="1200">
              <a:solidFill>
                <a:srgbClr val="1155CC"/>
              </a:solidFill>
            </a:endParaRPr>
          </a:p>
        </p:txBody>
      </p:sp>
      <p:sp>
        <p:nvSpPr>
          <p:cNvPr id="648" name="Google Shape;648;p81"/>
          <p:cNvSpPr txBox="1"/>
          <p:nvPr>
            <p:ph idx="12" type="sldNum"/>
          </p:nvPr>
        </p:nvSpPr>
        <p:spPr>
          <a:xfrm>
            <a:off x="8753403" y="4836775"/>
            <a:ext cx="352200" cy="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649" name="Google Shape;649;p81"/>
          <p:cNvPicPr preferRelativeResize="0"/>
          <p:nvPr/>
        </p:nvPicPr>
        <p:blipFill rotWithShape="1">
          <a:blip r:embed="rId3">
            <a:alphaModFix/>
          </a:blip>
          <a:srcRect b="5129" l="3199" r="48693" t="23827"/>
          <a:stretch/>
        </p:blipFill>
        <p:spPr>
          <a:xfrm>
            <a:off x="305900" y="1269275"/>
            <a:ext cx="3979176" cy="33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1"/>
          <p:cNvSpPr txBox="1"/>
          <p:nvPr>
            <p:ph idx="4294967295" type="title"/>
          </p:nvPr>
        </p:nvSpPr>
        <p:spPr>
          <a:xfrm>
            <a:off x="5700550" y="860225"/>
            <a:ext cx="250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1600">
                <a:solidFill>
                  <a:srgbClr val="1155CC"/>
                </a:solidFill>
              </a:rPr>
              <a:t>Testing Accuracy: 70%</a:t>
            </a:r>
            <a:endParaRPr sz="1200">
              <a:solidFill>
                <a:srgbClr val="1155CC"/>
              </a:solidFill>
            </a:endParaRPr>
          </a:p>
        </p:txBody>
      </p:sp>
      <p:pic>
        <p:nvPicPr>
          <p:cNvPr id="651" name="Google Shape;651;p81"/>
          <p:cNvPicPr preferRelativeResize="0"/>
          <p:nvPr/>
        </p:nvPicPr>
        <p:blipFill rotWithShape="1">
          <a:blip r:embed="rId4">
            <a:alphaModFix/>
          </a:blip>
          <a:srcRect b="5865" l="4287" r="49105" t="22869"/>
          <a:stretch/>
        </p:blipFill>
        <p:spPr>
          <a:xfrm>
            <a:off x="4722250" y="1322800"/>
            <a:ext cx="3979176" cy="319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bg>
      <p:bgPr>
        <a:noFill/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6" name="Google Shape;656;p82"/>
          <p:cNvGraphicFramePr/>
          <p:nvPr/>
        </p:nvGraphicFramePr>
        <p:xfrm>
          <a:off x="585944" y="11869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{47A9E0DE-248F-4203-86AC-059E9A443A95}</a:tableStyleId>
              </a:tblPr>
              <a:tblGrid>
                <a:gridCol w="2734500"/>
                <a:gridCol w="1768550"/>
                <a:gridCol w="2459750"/>
              </a:tblGrid>
              <a:tr h="40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Range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Effect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3D85C6"/>
                    </a:solidFill>
                  </a:tcPr>
                </a:tc>
              </a:tr>
              <a:tr h="34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Resize Images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128 x 128 pixels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­­↑ 7% </a:t>
                      </a:r>
                      <a:r>
                        <a:rPr lang="en"/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Rotation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/>
                        <a:t>2%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Horizontal Shift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r>
                        <a:rPr lang="en"/>
                        <a:t>0%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/>
                        <a:t>2%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Vertical Shift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r>
                        <a:rPr lang="en"/>
                        <a:t>0%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/>
                        <a:t>1%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Horizontal Flip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/>
                        <a:t>2%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Zoom in/out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r>
                        <a:rPr lang="en"/>
                        <a:t>0%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/>
                        <a:t>1%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57" name="Google Shape;657;p82"/>
          <p:cNvSpPr txBox="1"/>
          <p:nvPr>
            <p:ph idx="12" type="sldNum"/>
          </p:nvPr>
        </p:nvSpPr>
        <p:spPr>
          <a:xfrm>
            <a:off x="8690477" y="4852500"/>
            <a:ext cx="414900" cy="2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658" name="Google Shape;658;p82"/>
          <p:cNvSpPr txBox="1"/>
          <p:nvPr/>
        </p:nvSpPr>
        <p:spPr>
          <a:xfrm>
            <a:off x="585950" y="3859400"/>
            <a:ext cx="3790200" cy="40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Final Effect of Data Preprocessing: +15%</a:t>
            </a:r>
            <a:endParaRPr b="1"/>
          </a:p>
        </p:txBody>
      </p:sp>
      <p:cxnSp>
        <p:nvCxnSpPr>
          <p:cNvPr id="659" name="Google Shape;659;p82"/>
          <p:cNvCxnSpPr/>
          <p:nvPr/>
        </p:nvCxnSpPr>
        <p:spPr>
          <a:xfrm rot="10800000">
            <a:off x="678275" y="214975"/>
            <a:ext cx="1800" cy="446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82"/>
          <p:cNvSpPr txBox="1"/>
          <p:nvPr/>
        </p:nvSpPr>
        <p:spPr>
          <a:xfrm>
            <a:off x="729475" y="199525"/>
            <a:ext cx="453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Data Preprocessing: </a:t>
            </a:r>
            <a:r>
              <a:rPr b="1" lang="en" sz="2500">
                <a:solidFill>
                  <a:srgbClr val="FF0000"/>
                </a:solidFill>
              </a:rPr>
              <a:t>OLD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661" name="Google Shape;661;p82"/>
          <p:cNvSpPr txBox="1"/>
          <p:nvPr/>
        </p:nvSpPr>
        <p:spPr>
          <a:xfrm>
            <a:off x="470800" y="675375"/>
            <a:ext cx="222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 Data Augmentation</a:t>
            </a:r>
            <a:endParaRPr b="1"/>
          </a:p>
        </p:txBody>
      </p:sp>
      <p:sp>
        <p:nvSpPr>
          <p:cNvPr id="662" name="Google Shape;662;p82"/>
          <p:cNvSpPr txBox="1"/>
          <p:nvPr/>
        </p:nvSpPr>
        <p:spPr>
          <a:xfrm>
            <a:off x="2603325" y="629163"/>
            <a:ext cx="25263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Increase Accuracy: +10~12%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3"/>
          <p:cNvSpPr txBox="1"/>
          <p:nvPr>
            <p:ph idx="4294967295" type="title"/>
          </p:nvPr>
        </p:nvSpPr>
        <p:spPr>
          <a:xfrm>
            <a:off x="916150" y="68225"/>
            <a:ext cx="7035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200">
                <a:solidFill>
                  <a:srgbClr val="1155CC"/>
                </a:solidFill>
              </a:rPr>
              <a:t>Model 1: </a:t>
            </a:r>
            <a:r>
              <a:rPr lang="en">
                <a:solidFill>
                  <a:srgbClr val="1155CC"/>
                </a:solidFill>
              </a:rPr>
              <a:t>Testing on real data</a:t>
            </a:r>
            <a:endParaRPr sz="3200">
              <a:solidFill>
                <a:srgbClr val="E69138"/>
              </a:solidFill>
            </a:endParaRPr>
          </a:p>
        </p:txBody>
      </p:sp>
      <p:cxnSp>
        <p:nvCxnSpPr>
          <p:cNvPr id="668" name="Google Shape;668;p83"/>
          <p:cNvCxnSpPr/>
          <p:nvPr/>
        </p:nvCxnSpPr>
        <p:spPr>
          <a:xfrm rot="10800000">
            <a:off x="848050" y="241175"/>
            <a:ext cx="1800" cy="446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9" name="Google Shape;669;p83"/>
          <p:cNvSpPr txBox="1"/>
          <p:nvPr>
            <p:ph idx="12" type="sldNum"/>
          </p:nvPr>
        </p:nvSpPr>
        <p:spPr>
          <a:xfrm>
            <a:off x="8753403" y="4836775"/>
            <a:ext cx="352200" cy="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670" name="Google Shape;670;p83"/>
          <p:cNvPicPr preferRelativeResize="0"/>
          <p:nvPr/>
        </p:nvPicPr>
        <p:blipFill rotWithShape="1">
          <a:blip r:embed="rId3">
            <a:alphaModFix/>
          </a:blip>
          <a:srcRect b="40229" l="61501" r="24974" t="37356"/>
          <a:stretch/>
        </p:blipFill>
        <p:spPr>
          <a:xfrm>
            <a:off x="1381975" y="1118200"/>
            <a:ext cx="1990450" cy="185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3"/>
          <p:cNvPicPr preferRelativeResize="0"/>
          <p:nvPr/>
        </p:nvPicPr>
        <p:blipFill rotWithShape="1">
          <a:blip r:embed="rId3">
            <a:alphaModFix/>
          </a:blip>
          <a:srcRect b="85963" l="5445" r="75562" t="8075"/>
          <a:stretch/>
        </p:blipFill>
        <p:spPr>
          <a:xfrm>
            <a:off x="1448075" y="789950"/>
            <a:ext cx="1736674" cy="3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3"/>
          <p:cNvPicPr preferRelativeResize="0"/>
          <p:nvPr/>
        </p:nvPicPr>
        <p:blipFill rotWithShape="1">
          <a:blip r:embed="rId4">
            <a:alphaModFix/>
          </a:blip>
          <a:srcRect b="43142" l="2873" r="73283" t="23118"/>
          <a:stretch/>
        </p:blipFill>
        <p:spPr>
          <a:xfrm>
            <a:off x="1139046" y="2995300"/>
            <a:ext cx="2476315" cy="197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3"/>
          <p:cNvPicPr preferRelativeResize="0"/>
          <p:nvPr/>
        </p:nvPicPr>
        <p:blipFill rotWithShape="1">
          <a:blip r:embed="rId4">
            <a:alphaModFix/>
          </a:blip>
          <a:srcRect b="3763" l="2627" r="73829" t="56825"/>
          <a:stretch/>
        </p:blipFill>
        <p:spPr>
          <a:xfrm>
            <a:off x="4877450" y="1929375"/>
            <a:ext cx="3074299" cy="28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3"/>
          <p:cNvSpPr txBox="1"/>
          <p:nvPr>
            <p:ph idx="4294967295" type="title"/>
          </p:nvPr>
        </p:nvSpPr>
        <p:spPr>
          <a:xfrm>
            <a:off x="4771750" y="1155125"/>
            <a:ext cx="31800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1800">
                <a:solidFill>
                  <a:srgbClr val="FF9900"/>
                </a:solidFill>
              </a:rPr>
              <a:t>Create a video that predict label automatically</a:t>
            </a:r>
            <a:r>
              <a:rPr lang="en" sz="1600">
                <a:solidFill>
                  <a:srgbClr val="FF9900"/>
                </a:solidFill>
              </a:rPr>
              <a:t> </a:t>
            </a:r>
            <a:endParaRPr sz="1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idx="4294967295" type="title"/>
          </p:nvPr>
        </p:nvSpPr>
        <p:spPr>
          <a:xfrm>
            <a:off x="132675" y="78650"/>
            <a:ext cx="8520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Related Work on the Galaxy10 DECals</a:t>
            </a:r>
            <a:endParaRPr b="1" sz="2200">
              <a:solidFill>
                <a:schemeClr val="dk1"/>
              </a:solidFill>
            </a:endParaRPr>
          </a:p>
        </p:txBody>
      </p:sp>
      <p:graphicFrame>
        <p:nvGraphicFramePr>
          <p:cNvPr id="370" name="Google Shape;370;p57"/>
          <p:cNvGraphicFramePr/>
          <p:nvPr/>
        </p:nvGraphicFramePr>
        <p:xfrm>
          <a:off x="132675" y="63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{91CCD6AD-D20E-4176-B395-B348BA33EA1F}</a:tableStyleId>
              </a:tblPr>
              <a:tblGrid>
                <a:gridCol w="1917325"/>
                <a:gridCol w="2702350"/>
              </a:tblGrid>
              <a:tr h="49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Name(s) of Author (Year) and </a:t>
                      </a: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Research Title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B1D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</a:rPr>
                        <a:t>Limitations/Cons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B1D5A"/>
                    </a:solidFill>
                  </a:tcPr>
                </a:tc>
              </a:tr>
              <a:tr h="89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Qian, Y. (2023, September), 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Performance comparison among VGG16, InceptionV3, and resnet on galaxy morphology classification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The total parameters of InceptionV3 are about 25 million, which makes it challenging to maintain its remarkable computational efficiency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22222"/>
                          </a:solidFill>
                        </a:rPr>
                        <a:t>Wang, G. (2023, September), </a:t>
                      </a:r>
                      <a:endParaRPr sz="800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22222"/>
                          </a:solidFill>
                        </a:rPr>
                        <a:t>Galaxy morphology classification with densenet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DenseNet-201 had a longer training time due to its larger model size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371" name="Google Shape;371;p57"/>
          <p:cNvSpPr txBox="1"/>
          <p:nvPr>
            <p:ph idx="12" type="sldNum"/>
          </p:nvPr>
        </p:nvSpPr>
        <p:spPr>
          <a:xfrm>
            <a:off x="8870400" y="4860375"/>
            <a:ext cx="273600" cy="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900">
                <a:solidFill>
                  <a:srgbClr val="2B1D5A"/>
                </a:solidFill>
              </a:rPr>
              <a:t>‹#›</a:t>
            </a:fld>
            <a:endParaRPr b="1" sz="900">
              <a:solidFill>
                <a:srgbClr val="2B1D5A"/>
              </a:solidFill>
            </a:endParaRPr>
          </a:p>
        </p:txBody>
      </p:sp>
      <p:sp>
        <p:nvSpPr>
          <p:cNvPr id="372" name="Google Shape;372;p57"/>
          <p:cNvSpPr txBox="1"/>
          <p:nvPr>
            <p:ph idx="4294967295" type="title"/>
          </p:nvPr>
        </p:nvSpPr>
        <p:spPr>
          <a:xfrm>
            <a:off x="132675" y="2802475"/>
            <a:ext cx="2860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Workflow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73" name="Google Shape;373;p57"/>
          <p:cNvSpPr txBox="1"/>
          <p:nvPr>
            <p:ph idx="4294967295" type="title"/>
          </p:nvPr>
        </p:nvSpPr>
        <p:spPr>
          <a:xfrm>
            <a:off x="207213" y="3356575"/>
            <a:ext cx="2286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Exploration and Preparation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>
            <p:ph idx="4294967295" type="title"/>
          </p:nvPr>
        </p:nvSpPr>
        <p:spPr>
          <a:xfrm>
            <a:off x="2537875" y="3439500"/>
            <a:ext cx="22860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Analysis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7"/>
          <p:cNvSpPr txBox="1"/>
          <p:nvPr>
            <p:ph idx="4294967295" type="title"/>
          </p:nvPr>
        </p:nvSpPr>
        <p:spPr>
          <a:xfrm>
            <a:off x="5081063" y="3439500"/>
            <a:ext cx="1563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and Finetune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7"/>
          <p:cNvSpPr txBox="1"/>
          <p:nvPr>
            <p:ph idx="4294967295" type="title"/>
          </p:nvPr>
        </p:nvSpPr>
        <p:spPr>
          <a:xfrm>
            <a:off x="7121775" y="3439500"/>
            <a:ext cx="15633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Evaluation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57"/>
          <p:cNvGrpSpPr/>
          <p:nvPr/>
        </p:nvGrpSpPr>
        <p:grpSpPr>
          <a:xfrm>
            <a:off x="492525" y="4108200"/>
            <a:ext cx="8267762" cy="677100"/>
            <a:chOff x="426275" y="1509875"/>
            <a:chExt cx="8267762" cy="677100"/>
          </a:xfrm>
        </p:grpSpPr>
        <p:sp>
          <p:nvSpPr>
            <p:cNvPr id="378" name="Google Shape;378;p57"/>
            <p:cNvSpPr txBox="1"/>
            <p:nvPr/>
          </p:nvSpPr>
          <p:spPr>
            <a:xfrm>
              <a:off x="426275" y="1571375"/>
              <a:ext cx="171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Understand the data and prepare it for effective modeling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79" name="Google Shape;379;p57"/>
            <p:cNvSpPr txBox="1"/>
            <p:nvPr/>
          </p:nvSpPr>
          <p:spPr>
            <a:xfrm>
              <a:off x="2753688" y="1571375"/>
              <a:ext cx="164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Tailoring CNN Architectures and Transfer Learning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380" name="Google Shape;380;p57"/>
            <p:cNvSpPr txBox="1"/>
            <p:nvPr/>
          </p:nvSpPr>
          <p:spPr>
            <a:xfrm>
              <a:off x="4904614" y="1509875"/>
              <a:ext cx="164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</a:rPr>
                <a:t>Develop a model capable of making accurate classification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381" name="Google Shape;381;p57"/>
            <p:cNvSpPr txBox="1"/>
            <p:nvPr/>
          </p:nvSpPr>
          <p:spPr>
            <a:xfrm>
              <a:off x="7190138" y="1509875"/>
              <a:ext cx="1503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</a:rPr>
                <a:t>Assess the model's performance with different metrics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</p:grp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700" y="3493600"/>
            <a:ext cx="698200" cy="6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83" name="Google Shape;3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738" y="3493600"/>
            <a:ext cx="698200" cy="6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84" name="Google Shape;3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725" y="3493600"/>
            <a:ext cx="698200" cy="6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85" name="Google Shape;38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875" y="636850"/>
            <a:ext cx="4193621" cy="210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>
            <p:ph idx="4294967295" type="title"/>
          </p:nvPr>
        </p:nvSpPr>
        <p:spPr>
          <a:xfrm>
            <a:off x="1689350" y="2155050"/>
            <a:ext cx="16668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/>
              <a:t>01</a:t>
            </a:r>
            <a:endParaRPr/>
          </a:p>
        </p:txBody>
      </p:sp>
      <p:sp>
        <p:nvSpPr>
          <p:cNvPr id="391" name="Google Shape;391;p58"/>
          <p:cNvSpPr txBox="1"/>
          <p:nvPr>
            <p:ph type="title"/>
          </p:nvPr>
        </p:nvSpPr>
        <p:spPr>
          <a:xfrm>
            <a:off x="4074538" y="2278200"/>
            <a:ext cx="3380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000"/>
              <a:t>Data</a:t>
            </a:r>
            <a:endParaRPr/>
          </a:p>
        </p:txBody>
      </p:sp>
      <p:cxnSp>
        <p:nvCxnSpPr>
          <p:cNvPr id="392" name="Google Shape;392;p58"/>
          <p:cNvCxnSpPr/>
          <p:nvPr/>
        </p:nvCxnSpPr>
        <p:spPr>
          <a:xfrm rot="10800000">
            <a:off x="3715350" y="1970400"/>
            <a:ext cx="0" cy="1407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59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" name="Google Shape;400;p59"/>
          <p:cNvSpPr txBox="1"/>
          <p:nvPr/>
        </p:nvSpPr>
        <p:spPr>
          <a:xfrm>
            <a:off x="217000" y="382225"/>
            <a:ext cx="39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Dataset and Exploration</a:t>
            </a:r>
            <a:endParaRPr b="1" sz="1500"/>
          </a:p>
        </p:txBody>
      </p:sp>
      <p:pic>
        <p:nvPicPr>
          <p:cNvPr id="401" name="Google Shape;401;p59"/>
          <p:cNvPicPr preferRelativeResize="0"/>
          <p:nvPr/>
        </p:nvPicPr>
        <p:blipFill rotWithShape="1">
          <a:blip r:embed="rId3">
            <a:alphaModFix/>
          </a:blip>
          <a:srcRect b="6039" l="0" r="0" t="5792"/>
          <a:stretch/>
        </p:blipFill>
        <p:spPr>
          <a:xfrm>
            <a:off x="825775" y="2022050"/>
            <a:ext cx="3937500" cy="24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9"/>
          <p:cNvSpPr txBox="1"/>
          <p:nvPr/>
        </p:nvSpPr>
        <p:spPr>
          <a:xfrm>
            <a:off x="307900" y="843350"/>
            <a:ext cx="563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rgbClr val="0000FF"/>
                </a:solidFill>
              </a:rPr>
              <a:t>Galaxy10 DECals</a:t>
            </a:r>
            <a:r>
              <a:rPr lang="en" sz="1500">
                <a:solidFill>
                  <a:srgbClr val="0000FF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with the size 2.74GB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Included </a:t>
            </a:r>
            <a:r>
              <a:rPr b="1" lang="en" sz="1500">
                <a:solidFill>
                  <a:srgbClr val="0000FF"/>
                </a:solidFill>
              </a:rPr>
              <a:t>10 classes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17, 736 colored images </a:t>
            </a:r>
            <a:r>
              <a:rPr b="1" lang="en" sz="1500">
                <a:solidFill>
                  <a:schemeClr val="dk1"/>
                </a:solidFill>
              </a:rPr>
              <a:t>(256 x 256 x 3)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Each row images represent each class of galaxy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03" name="Google Shape;403;p59"/>
          <p:cNvPicPr preferRelativeResize="0"/>
          <p:nvPr/>
        </p:nvPicPr>
        <p:blipFill rotWithShape="1">
          <a:blip r:embed="rId4">
            <a:alphaModFix/>
          </a:blip>
          <a:srcRect b="-1668" l="-4145" r="-6412" t="-665"/>
          <a:stretch/>
        </p:blipFill>
        <p:spPr>
          <a:xfrm>
            <a:off x="5938300" y="281701"/>
            <a:ext cx="2279925" cy="45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9"/>
          <p:cNvSpPr txBox="1"/>
          <p:nvPr/>
        </p:nvSpPr>
        <p:spPr>
          <a:xfrm>
            <a:off x="7581550" y="511200"/>
            <a:ext cx="14157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60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1" name="Google Shape;411;p60"/>
          <p:cNvSpPr txBox="1"/>
          <p:nvPr>
            <p:ph type="title"/>
          </p:nvPr>
        </p:nvSpPr>
        <p:spPr>
          <a:xfrm>
            <a:off x="160925" y="4455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Data Preprocessing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412" name="Google Shape;412;p60"/>
          <p:cNvSpPr txBox="1"/>
          <p:nvPr/>
        </p:nvSpPr>
        <p:spPr>
          <a:xfrm>
            <a:off x="160925" y="874425"/>
            <a:ext cx="227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</a:rPr>
              <a:t>Class Balancing</a:t>
            </a:r>
            <a:endParaRPr b="1" sz="1500">
              <a:solidFill>
                <a:srgbClr val="0000FF"/>
              </a:solidFill>
            </a:endParaRPr>
          </a:p>
        </p:txBody>
      </p:sp>
      <p:sp>
        <p:nvSpPr>
          <p:cNvPr id="413" name="Google Shape;413;p60"/>
          <p:cNvSpPr txBox="1"/>
          <p:nvPr/>
        </p:nvSpPr>
        <p:spPr>
          <a:xfrm>
            <a:off x="2021725" y="4134250"/>
            <a:ext cx="11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Before</a:t>
            </a:r>
            <a:endParaRPr b="1"/>
          </a:p>
        </p:txBody>
      </p:sp>
      <p:sp>
        <p:nvSpPr>
          <p:cNvPr id="414" name="Google Shape;414;p60"/>
          <p:cNvSpPr txBox="1"/>
          <p:nvPr/>
        </p:nvSpPr>
        <p:spPr>
          <a:xfrm>
            <a:off x="6205150" y="4134250"/>
            <a:ext cx="79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</a:t>
            </a:r>
            <a:endParaRPr b="1"/>
          </a:p>
        </p:txBody>
      </p:sp>
      <p:sp>
        <p:nvSpPr>
          <p:cNvPr id="415" name="Google Shape;415;p60"/>
          <p:cNvSpPr txBox="1"/>
          <p:nvPr/>
        </p:nvSpPr>
        <p:spPr>
          <a:xfrm>
            <a:off x="5919600" y="620350"/>
            <a:ext cx="1846500" cy="615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Increase Accuracy: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+2~4%</a:t>
            </a:r>
            <a:endParaRPr/>
          </a:p>
        </p:txBody>
      </p:sp>
      <p:sp>
        <p:nvSpPr>
          <p:cNvPr id="416" name="Google Shape;416;p60"/>
          <p:cNvSpPr txBox="1"/>
          <p:nvPr/>
        </p:nvSpPr>
        <p:spPr>
          <a:xfrm>
            <a:off x="3224400" y="4526200"/>
            <a:ext cx="269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 Distribution of Images</a:t>
            </a:r>
            <a:endParaRPr sz="1200"/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75" y="1441450"/>
            <a:ext cx="3682749" cy="25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775" y="1441438"/>
            <a:ext cx="3908299" cy="26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0"/>
          <p:cNvSpPr/>
          <p:nvPr/>
        </p:nvSpPr>
        <p:spPr>
          <a:xfrm>
            <a:off x="5434475" y="524350"/>
            <a:ext cx="408000" cy="71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61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6" name="Google Shape;426;p6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Data Preprocessing [Cont.]</a:t>
            </a:r>
            <a:endParaRPr sz="2600">
              <a:solidFill>
                <a:schemeClr val="dk1"/>
              </a:solidFill>
            </a:endParaRPr>
          </a:p>
        </p:txBody>
      </p:sp>
      <p:graphicFrame>
        <p:nvGraphicFramePr>
          <p:cNvPr id="427" name="Google Shape;427;p61"/>
          <p:cNvGraphicFramePr/>
          <p:nvPr/>
        </p:nvGraphicFramePr>
        <p:xfrm>
          <a:off x="1513844" y="23661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{47A9E0DE-248F-4203-86AC-059E9A443A95}</a:tableStyleId>
              </a:tblPr>
              <a:tblGrid>
                <a:gridCol w="2324400"/>
                <a:gridCol w="2090850"/>
              </a:tblGrid>
              <a:tr h="2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1"/>
                          </a:solidFill>
                        </a:rPr>
                        <a:t>Effect 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3D85C6"/>
                    </a:solidFill>
                  </a:tcPr>
                </a:tc>
              </a:tr>
              <a:tr h="2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Resize Images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­­↑ 4% Accuracy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2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Rotation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 sz="1100"/>
                        <a:t>2%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2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Horizontal Shift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 sz="1100"/>
                        <a:t>2%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2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Vertical Shift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 sz="1100"/>
                        <a:t>1%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2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Horizontal Flip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 sz="1100"/>
                        <a:t>2%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22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Zoom in/out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↑ </a:t>
                      </a:r>
                      <a:r>
                        <a:rPr lang="en" sz="1100"/>
                        <a:t>1%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22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Color Jitter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↑ 2% Accuracy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22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Trivial Augment Wide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↑ 3% Accuracy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28" name="Google Shape;428;p61"/>
          <p:cNvSpPr txBox="1"/>
          <p:nvPr/>
        </p:nvSpPr>
        <p:spPr>
          <a:xfrm>
            <a:off x="191100" y="960925"/>
            <a:ext cx="82782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Augmentation and Normalization: </a:t>
            </a:r>
            <a:endParaRPr b="1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Standardized</a:t>
            </a:r>
            <a:r>
              <a:rPr lang="en" sz="1300"/>
              <a:t> image by scaling pixel from 0-255 to 0-1. 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Normalized</a:t>
            </a:r>
            <a:r>
              <a:rPr lang="en" sz="1300"/>
              <a:t> each channel to a mean of 0 and a standard deviation of 1. This approach promotes faster convergence and improves accuracy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Experimented with different combinations of data augmentation</a:t>
            </a:r>
            <a:endParaRPr sz="1300"/>
          </a:p>
        </p:txBody>
      </p:sp>
      <p:sp>
        <p:nvSpPr>
          <p:cNvPr id="429" name="Google Shape;429;p61"/>
          <p:cNvSpPr txBox="1"/>
          <p:nvPr/>
        </p:nvSpPr>
        <p:spPr>
          <a:xfrm>
            <a:off x="6770150" y="3227500"/>
            <a:ext cx="1833900" cy="615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Increase Accuracy: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+15~17%</a:t>
            </a:r>
            <a:endParaRPr b="1"/>
          </a:p>
        </p:txBody>
      </p:sp>
      <p:sp>
        <p:nvSpPr>
          <p:cNvPr id="430" name="Google Shape;430;p61"/>
          <p:cNvSpPr/>
          <p:nvPr/>
        </p:nvSpPr>
        <p:spPr>
          <a:xfrm>
            <a:off x="6283875" y="3150025"/>
            <a:ext cx="408000" cy="71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>
            <p:ph idx="4294967295" type="title"/>
          </p:nvPr>
        </p:nvSpPr>
        <p:spPr>
          <a:xfrm>
            <a:off x="1689350" y="2155050"/>
            <a:ext cx="16668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200"/>
              <a:t>02</a:t>
            </a:r>
            <a:endParaRPr/>
          </a:p>
        </p:txBody>
      </p:sp>
      <p:sp>
        <p:nvSpPr>
          <p:cNvPr id="436" name="Google Shape;436;p62"/>
          <p:cNvSpPr txBox="1"/>
          <p:nvPr>
            <p:ph type="title"/>
          </p:nvPr>
        </p:nvSpPr>
        <p:spPr>
          <a:xfrm>
            <a:off x="3980249" y="2278200"/>
            <a:ext cx="24207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000"/>
              <a:t>Models</a:t>
            </a:r>
            <a:endParaRPr sz="5000"/>
          </a:p>
        </p:txBody>
      </p:sp>
      <p:cxnSp>
        <p:nvCxnSpPr>
          <p:cNvPr id="437" name="Google Shape;437;p62"/>
          <p:cNvCxnSpPr/>
          <p:nvPr/>
        </p:nvCxnSpPr>
        <p:spPr>
          <a:xfrm rot="10800000">
            <a:off x="3715350" y="1970400"/>
            <a:ext cx="0" cy="1407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idx="12" type="sldNum"/>
          </p:nvPr>
        </p:nvSpPr>
        <p:spPr>
          <a:xfrm>
            <a:off x="8760300" y="4807650"/>
            <a:ext cx="3453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63"/>
          <p:cNvSpPr/>
          <p:nvPr/>
        </p:nvSpPr>
        <p:spPr>
          <a:xfrm>
            <a:off x="0" y="281700"/>
            <a:ext cx="9144000" cy="4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5" name="Google Shape;445;p63"/>
          <p:cNvSpPr txBox="1"/>
          <p:nvPr>
            <p:ph idx="4294967295" type="title"/>
          </p:nvPr>
        </p:nvSpPr>
        <p:spPr>
          <a:xfrm>
            <a:off x="155375" y="188750"/>
            <a:ext cx="62184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000">
                <a:solidFill>
                  <a:srgbClr val="0000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 1</a:t>
            </a:r>
            <a:r>
              <a:rPr lang="en" sz="3000">
                <a:solidFill>
                  <a:srgbClr val="0000FF"/>
                </a:solidFill>
              </a:rPr>
              <a:t>:</a:t>
            </a:r>
            <a:r>
              <a:rPr lang="en" sz="3000">
                <a:solidFill>
                  <a:srgbClr val="FF9900"/>
                </a:solidFill>
              </a:rPr>
              <a:t> Custom-Built CNN</a:t>
            </a:r>
            <a:r>
              <a:rPr lang="en" sz="3000">
                <a:solidFill>
                  <a:srgbClr val="1155CC"/>
                </a:solidFill>
              </a:rPr>
              <a:t> </a:t>
            </a:r>
            <a:endParaRPr sz="3000">
              <a:solidFill>
                <a:srgbClr val="E69138"/>
              </a:solidFill>
            </a:endParaRPr>
          </a:p>
        </p:txBody>
      </p:sp>
      <p:pic>
        <p:nvPicPr>
          <p:cNvPr id="446" name="Google Shape;446;p63"/>
          <p:cNvPicPr preferRelativeResize="0"/>
          <p:nvPr/>
        </p:nvPicPr>
        <p:blipFill rotWithShape="1">
          <a:blip r:embed="rId4">
            <a:alphaModFix/>
          </a:blip>
          <a:srcRect b="0" l="0" r="0" t="4443"/>
          <a:stretch/>
        </p:blipFill>
        <p:spPr>
          <a:xfrm>
            <a:off x="4883975" y="1600325"/>
            <a:ext cx="4128950" cy="269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3"/>
          <p:cNvSpPr txBox="1"/>
          <p:nvPr/>
        </p:nvSpPr>
        <p:spPr>
          <a:xfrm>
            <a:off x="155375" y="798925"/>
            <a:ext cx="8778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 foundational approach, utilizing convolutional layers to analyze image features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Split 80% for training and 10% for validation and 10% for testing 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8" name="Google Shape;448;p63"/>
          <p:cNvSpPr txBox="1"/>
          <p:nvPr/>
        </p:nvSpPr>
        <p:spPr>
          <a:xfrm>
            <a:off x="155375" y="1431675"/>
            <a:ext cx="7150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Using sequential layer stacking: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Input layer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4 Convolutional Layers: </a:t>
            </a:r>
            <a:r>
              <a:rPr lang="en" sz="1300">
                <a:solidFill>
                  <a:schemeClr val="dk1"/>
                </a:solidFill>
              </a:rPr>
              <a:t>with </a:t>
            </a:r>
            <a:r>
              <a:rPr b="1" lang="en" sz="1300">
                <a:solidFill>
                  <a:schemeClr val="dk1"/>
                </a:solidFill>
              </a:rPr>
              <a:t>Tanh</a:t>
            </a:r>
            <a:r>
              <a:rPr lang="en" sz="1300">
                <a:solidFill>
                  <a:schemeClr val="dk1"/>
                </a:solidFill>
              </a:rPr>
              <a:t> activation function: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Layer 1: 16 filters of size (3, 3)</a:t>
            </a:r>
            <a:r>
              <a:rPr lang="en" sz="1300">
                <a:solidFill>
                  <a:schemeClr val="dk1"/>
                </a:solidFill>
              </a:rPr>
              <a:t>	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Layers 2, 3, and 4: 32 filters of size (3, 3) 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Max Pooling size 2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Dropout Layers: </a:t>
            </a:r>
            <a:r>
              <a:rPr lang="en" sz="1300">
                <a:solidFill>
                  <a:schemeClr val="dk1"/>
                </a:solidFill>
              </a:rPr>
              <a:t>0.25 and 0.5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Flatten Layer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Fully Connected Layer: with 32 neurons</a:t>
            </a:r>
            <a:r>
              <a:rPr lang="en" sz="1300">
                <a:solidFill>
                  <a:schemeClr val="dk1"/>
                </a:solidFill>
              </a:rPr>
              <a:t> followed by activation function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Output Layer: </a:t>
            </a:r>
            <a:r>
              <a:rPr lang="en" sz="1300">
                <a:solidFill>
                  <a:schemeClr val="dk1"/>
                </a:solidFill>
              </a:rPr>
              <a:t>Using Softmax for Outputs a probability distribution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